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sldIdLst>
    <p:sldId id="256" r:id="rId2"/>
    <p:sldId id="257" r:id="rId3"/>
    <p:sldId id="271" r:id="rId4"/>
    <p:sldId id="270" r:id="rId5"/>
    <p:sldId id="258" r:id="rId6"/>
    <p:sldId id="272" r:id="rId7"/>
    <p:sldId id="273" r:id="rId8"/>
    <p:sldId id="259" r:id="rId9"/>
    <p:sldId id="260" r:id="rId10"/>
    <p:sldId id="263" r:id="rId11"/>
    <p:sldId id="264" r:id="rId12"/>
    <p:sldId id="265" r:id="rId13"/>
    <p:sldId id="261" r:id="rId14"/>
    <p:sldId id="262" r:id="rId15"/>
    <p:sldId id="266" r:id="rId16"/>
    <p:sldId id="267" r:id="rId17"/>
    <p:sldId id="268"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10"/>
    <p:restoredTop sz="94682"/>
  </p:normalViewPr>
  <p:slideViewPr>
    <p:cSldViewPr snapToGrid="0">
      <p:cViewPr>
        <p:scale>
          <a:sx n="103" d="100"/>
          <a:sy n="103" d="100"/>
        </p:scale>
        <p:origin x="564" y="2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B8110F-2B67-EC42-A3F8-1260E30EA804}" type="datetimeFigureOut">
              <a:rPr lang="en-GB" smtClean="0"/>
              <a:t>25/01/2026</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101FB4-46E6-954B-A6FC-C7231125A9F7}" type="slidenum">
              <a:rPr lang="en-GB" smtClean="0"/>
              <a:t>‹#›</a:t>
            </a:fld>
            <a:endParaRPr lang="en-GB" dirty="0"/>
          </a:p>
        </p:txBody>
      </p:sp>
    </p:spTree>
    <p:extLst>
      <p:ext uri="{BB962C8B-B14F-4D97-AF65-F5344CB8AC3E}">
        <p14:creationId xmlns:p14="http://schemas.microsoft.com/office/powerpoint/2010/main" val="2552149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1101FB4-46E6-954B-A6FC-C7231125A9F7}" type="slidenum">
              <a:rPr lang="en-GB" smtClean="0"/>
              <a:t>11</a:t>
            </a:fld>
            <a:endParaRPr lang="en-GB" dirty="0"/>
          </a:p>
        </p:txBody>
      </p:sp>
    </p:spTree>
    <p:extLst>
      <p:ext uri="{BB962C8B-B14F-4D97-AF65-F5344CB8AC3E}">
        <p14:creationId xmlns:p14="http://schemas.microsoft.com/office/powerpoint/2010/main" val="3662772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hidden="1"/>
          <p:cNvSpPr>
            <a:spLocks noGrp="1"/>
          </p:cNvSpPr>
          <p:nvPr>
            <p:ph type="ctrTitle"/>
          </p:nvPr>
        </p:nvSpPr>
        <p:spPr>
          <a:xfrm>
            <a:off x="685800" y="1122363"/>
            <a:ext cx="7772400" cy="2387600"/>
          </a:xfrm>
        </p:spPr>
        <p:txBody>
          <a:bodyPr anchor="b"/>
          <a:lstStyle>
            <a:lvl1pPr algn="ctr">
              <a:defRPr sz="6000"/>
            </a:lvl1pPr>
          </a:lstStyle>
          <a:p>
            <a:r>
              <a:rPr lang="en-GB"/>
              <a:t>Click to edit Master title style</a:t>
            </a:r>
            <a:endParaRPr lang="en-US" dirty="0"/>
          </a:p>
        </p:txBody>
      </p:sp>
      <p:sp>
        <p:nvSpPr>
          <p:cNvPr id="3" name="Subtitle 2" hidden="1"/>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hidden="1"/>
          <p:cNvSpPr>
            <a:spLocks noGrp="1"/>
          </p:cNvSpPr>
          <p:nvPr>
            <p:ph type="dt" sz="half" idx="10"/>
          </p:nvPr>
        </p:nvSpPr>
        <p:spPr/>
        <p:txBody>
          <a:bodyPr/>
          <a:lstStyle/>
          <a:p>
            <a:fld id="{8DA7750F-658C-4A1C-B75F-C58FED689428}" type="datetime1">
              <a:rPr lang="en-GB" smtClean="0"/>
              <a:t>25/01/2026</a:t>
            </a:fld>
            <a:endParaRPr lang="en-GB" dirty="0"/>
          </a:p>
        </p:txBody>
      </p:sp>
      <p:sp>
        <p:nvSpPr>
          <p:cNvPr id="5" name="Footer Placeholder 4" hidden="1"/>
          <p:cNvSpPr>
            <a:spLocks noGrp="1"/>
          </p:cNvSpPr>
          <p:nvPr>
            <p:ph type="ftr" sz="quarter" idx="11"/>
          </p:nvPr>
        </p:nvSpPr>
        <p:spPr/>
        <p:txBody>
          <a:bodyPr/>
          <a:lstStyle/>
          <a:p>
            <a:endParaRPr lang="en-GB" dirty="0"/>
          </a:p>
        </p:txBody>
      </p:sp>
      <p:sp>
        <p:nvSpPr>
          <p:cNvPr id="6" name="Slide Number Placeholder 5" hidden="1"/>
          <p:cNvSpPr>
            <a:spLocks noGrp="1"/>
          </p:cNvSpPr>
          <p:nvPr>
            <p:ph type="sldNum" sz="quarter" idx="12"/>
          </p:nvPr>
        </p:nvSpPr>
        <p:spPr/>
        <p:txBody>
          <a:bodyPr/>
          <a:lstStyle/>
          <a:p>
            <a:fld id="{F58D214C-A311-7E4F-90D6-C8BBC36EA131}" type="slidenum">
              <a:rPr lang="en-GB" smtClean="0"/>
              <a:t>‹#›</a:t>
            </a:fld>
            <a:endParaRPr lang="en-GB" dirty="0"/>
          </a:p>
        </p:txBody>
      </p:sp>
    </p:spTree>
    <p:extLst>
      <p:ext uri="{BB962C8B-B14F-4D97-AF65-F5344CB8AC3E}">
        <p14:creationId xmlns:p14="http://schemas.microsoft.com/office/powerpoint/2010/main" val="1541366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2C3E19-288D-4C35-861E-8F14BC74886E}" type="datetime1">
              <a:rPr lang="en-GB" smtClean="0"/>
              <a:t>25/01/2026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58D214C-A311-7E4F-90D6-C8BBC36EA131}" type="slidenum">
              <a:rPr lang="en-GB" smtClean="0"/>
              <a:t>‹#›</a:t>
            </a:fld>
            <a:endParaRPr lang="en-GB" dirty="0"/>
          </a:p>
        </p:txBody>
      </p:sp>
    </p:spTree>
    <p:extLst>
      <p:ext uri="{BB962C8B-B14F-4D97-AF65-F5344CB8AC3E}">
        <p14:creationId xmlns:p14="http://schemas.microsoft.com/office/powerpoint/2010/main" val="1139985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3BA2D81-90EE-4AE9-B9A0-0AD7799C394E}" type="datetime1">
              <a:rPr lang="en-GB" smtClean="0"/>
              <a:t>25/01/2026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58D214C-A311-7E4F-90D6-C8BBC36EA131}" type="slidenum">
              <a:rPr lang="en-GB" smtClean="0"/>
              <a:t>‹#›</a:t>
            </a:fld>
            <a:endParaRPr lang="en-GB" dirty="0"/>
          </a:p>
        </p:txBody>
      </p:sp>
    </p:spTree>
    <p:extLst>
      <p:ext uri="{BB962C8B-B14F-4D97-AF65-F5344CB8AC3E}">
        <p14:creationId xmlns:p14="http://schemas.microsoft.com/office/powerpoint/2010/main" val="1436085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78C0E51-50FE-4A58-AF07-0D157CC00591}" type="datetime1">
              <a:rPr lang="en-GB" smtClean="0"/>
              <a:t>25/01/2026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58D214C-A311-7E4F-90D6-C8BBC36EA131}" type="slidenum">
              <a:rPr lang="en-GB" smtClean="0"/>
              <a:t>‹#›</a:t>
            </a:fld>
            <a:endParaRPr lang="en-GB" dirty="0"/>
          </a:p>
        </p:txBody>
      </p:sp>
    </p:spTree>
    <p:extLst>
      <p:ext uri="{BB962C8B-B14F-4D97-AF65-F5344CB8AC3E}">
        <p14:creationId xmlns:p14="http://schemas.microsoft.com/office/powerpoint/2010/main" val="2649983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23E153A-8D4B-4308-BD1D-21740D4E5A8E}" type="datetime1">
              <a:rPr lang="en-GB" smtClean="0"/>
              <a:t>25/01/2026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58D214C-A311-7E4F-90D6-C8BBC36EA131}" type="slidenum">
              <a:rPr lang="en-GB" smtClean="0"/>
              <a:t>‹#›</a:t>
            </a:fld>
            <a:endParaRPr lang="en-GB" dirty="0"/>
          </a:p>
        </p:txBody>
      </p:sp>
    </p:spTree>
    <p:extLst>
      <p:ext uri="{BB962C8B-B14F-4D97-AF65-F5344CB8AC3E}">
        <p14:creationId xmlns:p14="http://schemas.microsoft.com/office/powerpoint/2010/main" val="2601595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2AE1ECE5-B841-45B3-A7B2-8431C7F446E5}" type="datetime1">
              <a:rPr lang="en-GB" smtClean="0"/>
              <a:t>25/01/2026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58D214C-A311-7E4F-90D6-C8BBC36EA131}" type="slidenum">
              <a:rPr lang="en-GB" smtClean="0"/>
              <a:t>‹#›</a:t>
            </a:fld>
            <a:endParaRPr lang="en-GB" dirty="0"/>
          </a:p>
        </p:txBody>
      </p:sp>
    </p:spTree>
    <p:extLst>
      <p:ext uri="{BB962C8B-B14F-4D97-AF65-F5344CB8AC3E}">
        <p14:creationId xmlns:p14="http://schemas.microsoft.com/office/powerpoint/2010/main" val="110641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C1D2E6F-EDA8-481D-8E07-FDFE0150E830}" type="datetime1">
              <a:rPr lang="en-GB" smtClean="0"/>
              <a:t>25/01/2026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58D214C-A311-7E4F-90D6-C8BBC36EA131}" type="slidenum">
              <a:rPr lang="en-GB" smtClean="0"/>
              <a:t>‹#›</a:t>
            </a:fld>
            <a:endParaRPr lang="en-GB" dirty="0"/>
          </a:p>
        </p:txBody>
      </p:sp>
    </p:spTree>
    <p:extLst>
      <p:ext uri="{BB962C8B-B14F-4D97-AF65-F5344CB8AC3E}">
        <p14:creationId xmlns:p14="http://schemas.microsoft.com/office/powerpoint/2010/main" val="3653146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79A437A6-149F-40A7-978F-CF4E313CE2D9}" type="datetime1">
              <a:rPr lang="en-GB" smtClean="0"/>
              <a:t>25/01/2026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58D214C-A311-7E4F-90D6-C8BBC36EA131}" type="slidenum">
              <a:rPr lang="en-GB" smtClean="0"/>
              <a:t>‹#›</a:t>
            </a:fld>
            <a:endParaRPr lang="en-GB" dirty="0"/>
          </a:p>
        </p:txBody>
      </p:sp>
    </p:spTree>
    <p:extLst>
      <p:ext uri="{BB962C8B-B14F-4D97-AF65-F5344CB8AC3E}">
        <p14:creationId xmlns:p14="http://schemas.microsoft.com/office/powerpoint/2010/main" val="3593309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1A7D04-7137-4BFA-99D9-49C19C0D31A7}" type="datetime1">
              <a:rPr lang="en-GB" smtClean="0"/>
              <a:t>25/01/2026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58D214C-A311-7E4F-90D6-C8BBC36EA131}" type="slidenum">
              <a:rPr lang="en-GB" smtClean="0"/>
              <a:t>‹#›</a:t>
            </a:fld>
            <a:endParaRPr lang="en-GB" dirty="0"/>
          </a:p>
        </p:txBody>
      </p:sp>
    </p:spTree>
    <p:extLst>
      <p:ext uri="{BB962C8B-B14F-4D97-AF65-F5344CB8AC3E}">
        <p14:creationId xmlns:p14="http://schemas.microsoft.com/office/powerpoint/2010/main" val="694590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78FBF372-35CA-417B-AD61-34D3D9760F46}" type="datetime1">
              <a:rPr lang="en-GB" smtClean="0"/>
              <a:t>25/01/2026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58D214C-A311-7E4F-90D6-C8BBC36EA131}" type="slidenum">
              <a:rPr lang="en-GB" smtClean="0"/>
              <a:t>‹#›</a:t>
            </a:fld>
            <a:endParaRPr lang="en-GB" dirty="0"/>
          </a:p>
        </p:txBody>
      </p:sp>
    </p:spTree>
    <p:extLst>
      <p:ext uri="{BB962C8B-B14F-4D97-AF65-F5344CB8AC3E}">
        <p14:creationId xmlns:p14="http://schemas.microsoft.com/office/powerpoint/2010/main" val="888382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B94D0850-A360-42AA-BD22-1335D022A07E}" type="datetime1">
              <a:rPr lang="en-GB" smtClean="0"/>
              <a:t>25/01/2026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58D214C-A311-7E4F-90D6-C8BBC36EA131}" type="slidenum">
              <a:rPr lang="en-GB" smtClean="0"/>
              <a:t>‹#›</a:t>
            </a:fld>
            <a:endParaRPr lang="en-GB" dirty="0"/>
          </a:p>
        </p:txBody>
      </p:sp>
    </p:spTree>
    <p:extLst>
      <p:ext uri="{BB962C8B-B14F-4D97-AF65-F5344CB8AC3E}">
        <p14:creationId xmlns:p14="http://schemas.microsoft.com/office/powerpoint/2010/main" val="3752681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9B9393-7CD3-4608-B43D-B297BDCF2AAB}" type="datetime1">
              <a:rPr lang="en-GB" smtClean="0"/>
              <a:t>25/01/2026</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58D214C-A311-7E4F-90D6-C8BBC36EA131}" type="slidenum">
              <a:rPr lang="en-GB" smtClean="0"/>
              <a:t>‹#›</a:t>
            </a:fld>
            <a:endParaRPr lang="en-GB" dirty="0"/>
          </a:p>
        </p:txBody>
      </p:sp>
    </p:spTree>
    <p:extLst>
      <p:ext uri="{BB962C8B-B14F-4D97-AF65-F5344CB8AC3E}">
        <p14:creationId xmlns:p14="http://schemas.microsoft.com/office/powerpoint/2010/main" val="951038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1040knowledge.net/" TargetMode="External"/><Relationship Id="rId2" Type="http://schemas.openxmlformats.org/officeDocument/2006/relationships/hyperlink" Target="https://my.rotary.or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hyperlink" Target="https://www.1040knowledge.ne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26037-D3CD-0CA9-06D4-55EFFAB3896D}"/>
              </a:ext>
            </a:extLst>
          </p:cNvPr>
          <p:cNvSpPr>
            <a:spLocks noGrp="1"/>
          </p:cNvSpPr>
          <p:nvPr>
            <p:ph type="ctrTitle"/>
          </p:nvPr>
        </p:nvSpPr>
        <p:spPr>
          <a:xfrm>
            <a:off x="685800" y="1122363"/>
            <a:ext cx="7772400" cy="2387600"/>
          </a:xfrm>
        </p:spPr>
        <p:txBody>
          <a:bodyPr/>
          <a:lstStyle/>
          <a:p>
            <a:r>
              <a:rPr lang="en-GB"/>
              <a:t>Introduction to Rotary</a:t>
            </a:r>
            <a:endParaRPr lang="en-GB" dirty="0"/>
          </a:p>
        </p:txBody>
      </p:sp>
      <p:sp>
        <p:nvSpPr>
          <p:cNvPr id="5" name="Subtitle 4">
            <a:extLst>
              <a:ext uri="{FF2B5EF4-FFF2-40B4-BE49-F238E27FC236}">
                <a16:creationId xmlns:a16="http://schemas.microsoft.com/office/drawing/2014/main" id="{D95262BD-8507-2141-A40D-F605571BEF93}"/>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2123412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ED30F-D6FE-0840-F325-F3033558354C}"/>
              </a:ext>
            </a:extLst>
          </p:cNvPr>
          <p:cNvSpPr>
            <a:spLocks noGrp="1"/>
          </p:cNvSpPr>
          <p:nvPr>
            <p:ph type="title"/>
          </p:nvPr>
        </p:nvSpPr>
        <p:spPr/>
        <p:txBody>
          <a:bodyPr/>
          <a:lstStyle/>
          <a:p>
            <a:r>
              <a:rPr lang="en-GB" dirty="0"/>
              <a:t>Key Resources</a:t>
            </a:r>
          </a:p>
        </p:txBody>
      </p:sp>
      <p:sp>
        <p:nvSpPr>
          <p:cNvPr id="3" name="Content Placeholder 2">
            <a:extLst>
              <a:ext uri="{FF2B5EF4-FFF2-40B4-BE49-F238E27FC236}">
                <a16:creationId xmlns:a16="http://schemas.microsoft.com/office/drawing/2014/main" id="{B0B62AA0-C1C9-D7A9-6169-39B965BF9695}"/>
              </a:ext>
            </a:extLst>
          </p:cNvPr>
          <p:cNvSpPr>
            <a:spLocks noGrp="1"/>
          </p:cNvSpPr>
          <p:nvPr>
            <p:ph idx="1"/>
          </p:nvPr>
        </p:nvSpPr>
        <p:spPr>
          <a:xfrm>
            <a:off x="628650" y="1690688"/>
            <a:ext cx="7886700" cy="4487088"/>
          </a:xfrm>
        </p:spPr>
        <p:txBody>
          <a:bodyPr>
            <a:normAutofit fontScale="92500" lnSpcReduction="20000"/>
          </a:bodyPr>
          <a:lstStyle/>
          <a:p>
            <a:pPr>
              <a:spcAft>
                <a:spcPts val="300"/>
              </a:spcAft>
            </a:pPr>
            <a:r>
              <a:rPr lang="en-GB" sz="2000" dirty="0"/>
              <a:t>My Rotary </a:t>
            </a:r>
            <a:r>
              <a:rPr lang="en-GB" sz="2000" dirty="0">
                <a:hlinkClick r:id="rId2"/>
              </a:rPr>
              <a:t>https://my.rotary.org</a:t>
            </a:r>
            <a:endParaRPr lang="en-GB" sz="2000" dirty="0"/>
          </a:p>
          <a:p>
            <a:pPr marL="0" indent="0">
              <a:spcAft>
                <a:spcPts val="300"/>
              </a:spcAft>
              <a:buNone/>
            </a:pPr>
            <a:endParaRPr lang="en-GB" sz="2000" dirty="0"/>
          </a:p>
          <a:p>
            <a:pPr lvl="1">
              <a:spcAft>
                <a:spcPts val="300"/>
              </a:spcAft>
            </a:pPr>
            <a:r>
              <a:rPr lang="en-GB" sz="1800" dirty="0"/>
              <a:t>Loads of detailed information about all aspects of Rotary.</a:t>
            </a:r>
          </a:p>
          <a:p>
            <a:pPr lvl="1">
              <a:spcAft>
                <a:spcPts val="300"/>
              </a:spcAft>
            </a:pPr>
            <a:r>
              <a:rPr lang="en-GB" sz="1800" dirty="0"/>
              <a:t>Access to an online Learning Centre, which covers vocational training opportunities as well as Rotary specific training.</a:t>
            </a:r>
          </a:p>
          <a:p>
            <a:pPr lvl="1">
              <a:spcAft>
                <a:spcPts val="300"/>
              </a:spcAft>
            </a:pPr>
            <a:r>
              <a:rPr lang="en-GB" sz="1800" dirty="0"/>
              <a:t>Brand Centre (brand guidelines, ability to create marketing material to download, stock photos and videos to download, general promotional material ….)</a:t>
            </a:r>
          </a:p>
          <a:p>
            <a:pPr lvl="1">
              <a:spcAft>
                <a:spcPts val="300"/>
              </a:spcAft>
            </a:pPr>
            <a:r>
              <a:rPr lang="en-GB" sz="1800" dirty="0"/>
              <a:t>It is definitely worth spending an hour seeing what My Rotary has to offer.</a:t>
            </a:r>
          </a:p>
          <a:p>
            <a:pPr marL="342900" lvl="1" indent="0">
              <a:spcAft>
                <a:spcPts val="300"/>
              </a:spcAft>
              <a:buNone/>
            </a:pPr>
            <a:endParaRPr lang="en-GB" sz="1800" dirty="0"/>
          </a:p>
          <a:p>
            <a:pPr>
              <a:spcAft>
                <a:spcPts val="300"/>
              </a:spcAft>
            </a:pPr>
            <a:r>
              <a:rPr lang="en-GB" sz="2000" dirty="0"/>
              <a:t>1040 Knowledge Library </a:t>
            </a:r>
            <a:r>
              <a:rPr lang="en-GB" sz="2000" dirty="0">
                <a:hlinkClick r:id="rId3"/>
              </a:rPr>
              <a:t>https://www.1040knowledge.net</a:t>
            </a:r>
            <a:endParaRPr lang="en-GB" sz="2000" dirty="0"/>
          </a:p>
          <a:p>
            <a:pPr marL="0" indent="0">
              <a:spcAft>
                <a:spcPts val="300"/>
              </a:spcAft>
              <a:buNone/>
            </a:pPr>
            <a:endParaRPr lang="en-GB" sz="2000" dirty="0"/>
          </a:p>
          <a:p>
            <a:pPr lvl="1">
              <a:spcAft>
                <a:spcPts val="300"/>
              </a:spcAft>
            </a:pPr>
            <a:r>
              <a:rPr lang="en-GB" sz="1800" dirty="0"/>
              <a:t>Designed and maintained by Susan Rogers to keep all information / knowledge in one place</a:t>
            </a:r>
          </a:p>
          <a:p>
            <a:pPr lvl="1">
              <a:spcAft>
                <a:spcPts val="300"/>
              </a:spcAft>
            </a:pPr>
            <a:r>
              <a:rPr lang="en-GB" sz="1800" dirty="0"/>
              <a:t>Is updated periodically</a:t>
            </a:r>
          </a:p>
          <a:p>
            <a:pPr marL="342900" lvl="1" indent="0">
              <a:spcAft>
                <a:spcPts val="300"/>
              </a:spcAft>
              <a:buNone/>
            </a:pPr>
            <a:endParaRPr lang="en-GB" sz="1600" dirty="0"/>
          </a:p>
        </p:txBody>
      </p:sp>
    </p:spTree>
    <p:extLst>
      <p:ext uri="{BB962C8B-B14F-4D97-AF65-F5344CB8AC3E}">
        <p14:creationId xmlns:p14="http://schemas.microsoft.com/office/powerpoint/2010/main" val="2245927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C5CD0-1C6F-3E4A-B824-BF25CD961034}"/>
              </a:ext>
            </a:extLst>
          </p:cNvPr>
          <p:cNvSpPr>
            <a:spLocks noGrp="1"/>
          </p:cNvSpPr>
          <p:nvPr>
            <p:ph type="title"/>
          </p:nvPr>
        </p:nvSpPr>
        <p:spPr/>
        <p:txBody>
          <a:bodyPr/>
          <a:lstStyle/>
          <a:p>
            <a:r>
              <a:rPr lang="en-GB" dirty="0"/>
              <a:t>Main different types of club models</a:t>
            </a:r>
          </a:p>
        </p:txBody>
      </p:sp>
      <p:graphicFrame>
        <p:nvGraphicFramePr>
          <p:cNvPr id="4" name="Content Placeholder 3">
            <a:extLst>
              <a:ext uri="{FF2B5EF4-FFF2-40B4-BE49-F238E27FC236}">
                <a16:creationId xmlns:a16="http://schemas.microsoft.com/office/drawing/2014/main" id="{9C68705D-033B-230E-E5BF-1F7FC462D71E}"/>
              </a:ext>
            </a:extLst>
          </p:cNvPr>
          <p:cNvGraphicFramePr>
            <a:graphicFrameLocks noGrp="1"/>
          </p:cNvGraphicFramePr>
          <p:nvPr>
            <p:ph idx="1"/>
            <p:extLst>
              <p:ext uri="{D42A27DB-BD31-4B8C-83A1-F6EECF244321}">
                <p14:modId xmlns:p14="http://schemas.microsoft.com/office/powerpoint/2010/main" val="3919458791"/>
              </p:ext>
            </p:extLst>
          </p:nvPr>
        </p:nvGraphicFramePr>
        <p:xfrm>
          <a:off x="127862" y="1901005"/>
          <a:ext cx="8903776" cy="3980237"/>
        </p:xfrm>
        <a:graphic>
          <a:graphicData uri="http://schemas.openxmlformats.org/drawingml/2006/table">
            <a:tbl>
              <a:tblPr firstRow="1" bandRow="1">
                <a:tableStyleId>{5C22544A-7EE6-4342-B048-85BDC9FD1C3A}</a:tableStyleId>
              </a:tblPr>
              <a:tblGrid>
                <a:gridCol w="1304279">
                  <a:extLst>
                    <a:ext uri="{9D8B030D-6E8A-4147-A177-3AD203B41FA5}">
                      <a16:colId xmlns:a16="http://schemas.microsoft.com/office/drawing/2014/main" val="3442085490"/>
                    </a:ext>
                  </a:extLst>
                </a:gridCol>
                <a:gridCol w="4324500">
                  <a:extLst>
                    <a:ext uri="{9D8B030D-6E8A-4147-A177-3AD203B41FA5}">
                      <a16:colId xmlns:a16="http://schemas.microsoft.com/office/drawing/2014/main" val="2677480710"/>
                    </a:ext>
                  </a:extLst>
                </a:gridCol>
                <a:gridCol w="3274997">
                  <a:extLst>
                    <a:ext uri="{9D8B030D-6E8A-4147-A177-3AD203B41FA5}">
                      <a16:colId xmlns:a16="http://schemas.microsoft.com/office/drawing/2014/main" val="1105401274"/>
                    </a:ext>
                  </a:extLst>
                </a:gridCol>
              </a:tblGrid>
              <a:tr h="222885">
                <a:tc>
                  <a:txBody>
                    <a:bodyPr/>
                    <a:lstStyle/>
                    <a:p>
                      <a:r>
                        <a:rPr lang="en-GB" sz="1000" dirty="0"/>
                        <a:t>Club Model</a:t>
                      </a:r>
                    </a:p>
                  </a:txBody>
                  <a:tcPr marL="68580" marR="68580" marT="34290" marB="34290">
                    <a:lnB w="12700" cap="flat" cmpd="sng" algn="ctr">
                      <a:solidFill>
                        <a:schemeClr val="tx1"/>
                      </a:solidFill>
                      <a:prstDash val="solid"/>
                      <a:round/>
                      <a:headEnd type="none" w="med" len="med"/>
                      <a:tailEnd type="none" w="med" len="med"/>
                    </a:lnB>
                  </a:tcPr>
                </a:tc>
                <a:tc>
                  <a:txBody>
                    <a:bodyPr/>
                    <a:lstStyle/>
                    <a:p>
                      <a:r>
                        <a:rPr lang="en-GB" sz="1000" dirty="0"/>
                        <a:t>Description</a:t>
                      </a:r>
                    </a:p>
                  </a:txBody>
                  <a:tcPr marL="68580" marR="68580" marT="34290" marB="34290">
                    <a:lnB w="12700" cap="flat" cmpd="sng" algn="ctr">
                      <a:solidFill>
                        <a:schemeClr val="tx1"/>
                      </a:solidFill>
                      <a:prstDash val="solid"/>
                      <a:round/>
                      <a:headEnd type="none" w="med" len="med"/>
                      <a:tailEnd type="none" w="med" len="med"/>
                    </a:lnB>
                  </a:tcPr>
                </a:tc>
                <a:tc>
                  <a:txBody>
                    <a:bodyPr/>
                    <a:lstStyle/>
                    <a:p>
                      <a:r>
                        <a:rPr lang="en-GB" sz="1000" dirty="0"/>
                        <a:t>Appeals to</a:t>
                      </a:r>
                    </a:p>
                  </a:txBody>
                  <a:tcPr marL="68580" marR="68580" marT="34290" marB="3429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69612152"/>
                  </a:ext>
                </a:extLst>
              </a:tr>
              <a:tr h="750949">
                <a:tc>
                  <a:txBody>
                    <a:bodyPr/>
                    <a:lstStyle/>
                    <a:p>
                      <a:r>
                        <a:rPr lang="en-US" sz="1200" kern="1200" dirty="0">
                          <a:solidFill>
                            <a:schemeClr val="dk1"/>
                          </a:solidFill>
                          <a:effectLst/>
                          <a:latin typeface="+mn-lt"/>
                          <a:ea typeface="+mn-ea"/>
                          <a:cs typeface="+mn-cs"/>
                        </a:rPr>
                        <a:t>Traditional </a:t>
                      </a:r>
                      <a:endParaRPr lang="en-GB"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kern="1200" dirty="0">
                          <a:solidFill>
                            <a:schemeClr val="dk1"/>
                          </a:solidFill>
                          <a:effectLst/>
                          <a:latin typeface="+mn-lt"/>
                          <a:ea typeface="+mn-ea"/>
                          <a:cs typeface="+mn-cs"/>
                        </a:rPr>
                        <a:t>The club experience includes having a meal, hosting a speaker, and</a:t>
                      </a:r>
                      <a:r>
                        <a:rPr lang="en-GB" sz="1200" kern="1200" dirty="0">
                          <a:solidFill>
                            <a:schemeClr val="dk1"/>
                          </a:solidFill>
                          <a:effectLst/>
                          <a:latin typeface="+mn-lt"/>
                          <a:ea typeface="+mn-ea"/>
                          <a:cs typeface="+mn-cs"/>
                        </a:rPr>
                        <a:t> </a:t>
                      </a:r>
                      <a:r>
                        <a:rPr lang="en-US" sz="1200" kern="1200" dirty="0">
                          <a:solidFill>
                            <a:schemeClr val="dk1"/>
                          </a:solidFill>
                          <a:effectLst/>
                          <a:latin typeface="+mn-lt"/>
                          <a:ea typeface="+mn-ea"/>
                          <a:cs typeface="+mn-cs"/>
                        </a:rPr>
                        <a:t>practicing traditions that members value. Traditional clubs often have</a:t>
                      </a:r>
                      <a:r>
                        <a:rPr lang="en-GB" sz="1200" kern="1200" dirty="0">
                          <a:solidFill>
                            <a:schemeClr val="dk1"/>
                          </a:solidFill>
                          <a:effectLst/>
                          <a:latin typeface="+mn-lt"/>
                          <a:ea typeface="+mn-ea"/>
                          <a:cs typeface="+mn-cs"/>
                        </a:rPr>
                        <a:t> </a:t>
                      </a:r>
                      <a:r>
                        <a:rPr lang="en-US" sz="1200" kern="1200" dirty="0">
                          <a:solidFill>
                            <a:schemeClr val="dk1"/>
                          </a:solidFill>
                          <a:effectLst/>
                          <a:latin typeface="+mn-lt"/>
                          <a:ea typeface="+mn-ea"/>
                          <a:cs typeface="+mn-cs"/>
                        </a:rPr>
                        <a:t>higher dues because of venue and meal costs.</a:t>
                      </a:r>
                      <a:endParaRPr lang="en-GB" sz="1200" kern="1200" dirty="0">
                        <a:solidFill>
                          <a:schemeClr val="dk1"/>
                        </a:solidFill>
                        <a:effectLst/>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kern="1200" dirty="0">
                          <a:solidFill>
                            <a:schemeClr val="dk1"/>
                          </a:solidFill>
                          <a:effectLst/>
                          <a:latin typeface="+mn-lt"/>
                          <a:ea typeface="+mn-ea"/>
                          <a:cs typeface="+mn-cs"/>
                        </a:rPr>
                        <a:t>People who want to socialize over a meal while learning about a new topic or an opportunity to serve the community</a:t>
                      </a:r>
                      <a:endParaRPr lang="en-GB" sz="1200" kern="1200" dirty="0">
                        <a:solidFill>
                          <a:schemeClr val="dk1"/>
                        </a:solidFill>
                        <a:effectLst/>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565018"/>
                  </a:ext>
                </a:extLst>
              </a:tr>
              <a:tr h="682384">
                <a:tc>
                  <a:txBody>
                    <a:bodyPr/>
                    <a:lstStyle/>
                    <a:p>
                      <a:r>
                        <a:rPr lang="en-US" sz="1200" kern="1200" dirty="0">
                          <a:solidFill>
                            <a:schemeClr val="dk1"/>
                          </a:solidFill>
                          <a:effectLst/>
                          <a:latin typeface="+mn-lt"/>
                          <a:ea typeface="+mn-ea"/>
                          <a:cs typeface="+mn-cs"/>
                        </a:rPr>
                        <a:t>Passport </a:t>
                      </a:r>
                      <a:endParaRPr lang="en-GB"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kern="1200" dirty="0">
                          <a:solidFill>
                            <a:schemeClr val="dk1"/>
                          </a:solidFill>
                          <a:effectLst/>
                          <a:latin typeface="+mn-lt"/>
                          <a:ea typeface="+mn-ea"/>
                          <a:cs typeface="+mn-cs"/>
                        </a:rPr>
                        <a:t>A club that allows members to attend other clubs’ meetings frequently if</a:t>
                      </a:r>
                      <a:r>
                        <a:rPr lang="en-GB" sz="1200" kern="1200" dirty="0">
                          <a:solidFill>
                            <a:schemeClr val="dk1"/>
                          </a:solidFill>
                          <a:effectLst/>
                          <a:latin typeface="+mn-lt"/>
                          <a:ea typeface="+mn-ea"/>
                          <a:cs typeface="+mn-cs"/>
                        </a:rPr>
                        <a:t> </a:t>
                      </a:r>
                      <a:r>
                        <a:rPr lang="en-US" sz="1200" kern="1200" dirty="0">
                          <a:solidFill>
                            <a:schemeClr val="dk1"/>
                          </a:solidFill>
                          <a:effectLst/>
                          <a:latin typeface="+mn-lt"/>
                          <a:ea typeface="+mn-ea"/>
                          <a:cs typeface="+mn-cs"/>
                        </a:rPr>
                        <a:t>they attend a specified number of home club meetings each year</a:t>
                      </a:r>
                      <a:endParaRPr lang="en-GB" sz="1200" kern="1200" dirty="0">
                        <a:solidFill>
                          <a:schemeClr val="dk1"/>
                        </a:solidFill>
                        <a:effectLst/>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kern="1200" dirty="0">
                          <a:solidFill>
                            <a:schemeClr val="dk1"/>
                          </a:solidFill>
                          <a:effectLst/>
                          <a:latin typeface="+mn-lt"/>
                          <a:ea typeface="+mn-ea"/>
                          <a:cs typeface="+mn-cs"/>
                        </a:rPr>
                        <a:t>People who travel frequently or who enjoy trying a variety of</a:t>
                      </a:r>
                      <a:r>
                        <a:rPr lang="en-GB" sz="1200" kern="1200" dirty="0">
                          <a:solidFill>
                            <a:schemeClr val="dk1"/>
                          </a:solidFill>
                          <a:effectLst/>
                          <a:latin typeface="+mn-lt"/>
                          <a:ea typeface="+mn-ea"/>
                          <a:cs typeface="+mn-cs"/>
                        </a:rPr>
                        <a:t> </a:t>
                      </a:r>
                      <a:r>
                        <a:rPr lang="en-US" sz="1200" kern="1200" dirty="0">
                          <a:solidFill>
                            <a:schemeClr val="dk1"/>
                          </a:solidFill>
                          <a:effectLst/>
                          <a:latin typeface="+mn-lt"/>
                          <a:ea typeface="+mn-ea"/>
                          <a:cs typeface="+mn-cs"/>
                        </a:rPr>
                        <a:t>club experiences and meeting lots of people</a:t>
                      </a:r>
                      <a:endParaRPr lang="en-GB" sz="1200" kern="1200" dirty="0">
                        <a:solidFill>
                          <a:schemeClr val="dk1"/>
                        </a:solidFill>
                        <a:effectLst/>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2567079"/>
                  </a:ext>
                </a:extLst>
              </a:tr>
              <a:tr h="524911">
                <a:tc>
                  <a:txBody>
                    <a:bodyPr/>
                    <a:lstStyle/>
                    <a:p>
                      <a:r>
                        <a:rPr lang="en-US" sz="1200" kern="1200" dirty="0">
                          <a:solidFill>
                            <a:schemeClr val="dk1"/>
                          </a:solidFill>
                          <a:effectLst/>
                          <a:latin typeface="+mn-lt"/>
                          <a:ea typeface="+mn-ea"/>
                          <a:cs typeface="+mn-cs"/>
                        </a:rPr>
                        <a:t>Cause-based </a:t>
                      </a:r>
                      <a:endParaRPr lang="en-GB"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kern="1200" dirty="0">
                          <a:solidFill>
                            <a:schemeClr val="dk1"/>
                          </a:solidFill>
                          <a:effectLst/>
                          <a:latin typeface="+mn-lt"/>
                          <a:ea typeface="+mn-ea"/>
                          <a:cs typeface="+mn-cs"/>
                        </a:rPr>
                        <a:t>A club whose members are passionate about a specific cause and focus</a:t>
                      </a:r>
                      <a:r>
                        <a:rPr lang="en-GB" sz="1200" kern="1200" dirty="0">
                          <a:solidFill>
                            <a:schemeClr val="dk1"/>
                          </a:solidFill>
                          <a:effectLst/>
                          <a:latin typeface="+mn-lt"/>
                          <a:ea typeface="+mn-ea"/>
                          <a:cs typeface="+mn-cs"/>
                        </a:rPr>
                        <a:t> </a:t>
                      </a:r>
                      <a:r>
                        <a:rPr lang="en-US" sz="1200" kern="1200" dirty="0">
                          <a:solidFill>
                            <a:schemeClr val="dk1"/>
                          </a:solidFill>
                          <a:effectLst/>
                          <a:latin typeface="+mn-lt"/>
                          <a:ea typeface="+mn-ea"/>
                          <a:cs typeface="+mn-cs"/>
                        </a:rPr>
                        <a:t>their service efforts on that topic</a:t>
                      </a:r>
                      <a:endParaRPr lang="en-GB" sz="1200" kern="1200" dirty="0">
                        <a:solidFill>
                          <a:schemeClr val="dk1"/>
                        </a:solidFill>
                        <a:effectLst/>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kern="1200" dirty="0">
                          <a:solidFill>
                            <a:schemeClr val="dk1"/>
                          </a:solidFill>
                          <a:effectLst/>
                          <a:latin typeface="+mn-lt"/>
                          <a:ea typeface="+mn-ea"/>
                          <a:cs typeface="+mn-cs"/>
                        </a:rPr>
                        <a:t>People who want to connect with others while addressing a</a:t>
                      </a:r>
                      <a:r>
                        <a:rPr lang="en-GB" sz="1200" kern="1200" dirty="0">
                          <a:solidFill>
                            <a:schemeClr val="dk1"/>
                          </a:solidFill>
                          <a:effectLst/>
                          <a:latin typeface="+mn-lt"/>
                          <a:ea typeface="+mn-ea"/>
                          <a:cs typeface="+mn-cs"/>
                        </a:rPr>
                        <a:t> </a:t>
                      </a:r>
                      <a:r>
                        <a:rPr lang="en-US" sz="1200" kern="1200" dirty="0">
                          <a:solidFill>
                            <a:schemeClr val="dk1"/>
                          </a:solidFill>
                          <a:effectLst/>
                          <a:latin typeface="+mn-lt"/>
                          <a:ea typeface="+mn-ea"/>
                          <a:cs typeface="+mn-cs"/>
                        </a:rPr>
                        <a:t>particular issue</a:t>
                      </a:r>
                      <a:endParaRPr lang="en-GB" sz="1200" kern="1200" dirty="0">
                        <a:solidFill>
                          <a:schemeClr val="dk1"/>
                        </a:solidFill>
                        <a:effectLst/>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44203951"/>
                  </a:ext>
                </a:extLst>
              </a:tr>
              <a:tr h="682384">
                <a:tc>
                  <a:txBody>
                    <a:bodyPr/>
                    <a:lstStyle/>
                    <a:p>
                      <a:r>
                        <a:rPr lang="en-US" sz="1200" kern="1200" dirty="0">
                          <a:solidFill>
                            <a:schemeClr val="dk1"/>
                          </a:solidFill>
                          <a:effectLst/>
                          <a:latin typeface="+mn-lt"/>
                          <a:ea typeface="+mn-ea"/>
                          <a:cs typeface="+mn-cs"/>
                        </a:rPr>
                        <a:t>Interest-based </a:t>
                      </a:r>
                      <a:endParaRPr lang="en-GB"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kern="1200" dirty="0">
                          <a:solidFill>
                            <a:schemeClr val="dk1"/>
                          </a:solidFill>
                          <a:effectLst/>
                          <a:latin typeface="+mn-lt"/>
                          <a:ea typeface="+mn-ea"/>
                          <a:cs typeface="+mn-cs"/>
                        </a:rPr>
                        <a:t>A club that focuses on a particular interest or hobby</a:t>
                      </a:r>
                      <a:endParaRPr lang="en-GB" sz="1200" kern="1200" dirty="0">
                        <a:solidFill>
                          <a:schemeClr val="dk1"/>
                        </a:solidFill>
                        <a:effectLst/>
                        <a:latin typeface="+mn-lt"/>
                        <a:ea typeface="+mn-ea"/>
                        <a:cs typeface="+mn-cs"/>
                      </a:endParaRPr>
                    </a:p>
                    <a:p>
                      <a:endParaRPr lang="en-GB"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kern="1200" dirty="0">
                          <a:solidFill>
                            <a:schemeClr val="dk1"/>
                          </a:solidFill>
                          <a:effectLst/>
                          <a:latin typeface="+mn-lt"/>
                          <a:ea typeface="+mn-ea"/>
                          <a:cs typeface="+mn-cs"/>
                        </a:rPr>
                        <a:t>People who want to enjoy Rotary by focusing on a shared</a:t>
                      </a:r>
                      <a:r>
                        <a:rPr lang="en-GB" sz="1200" kern="1200" dirty="0">
                          <a:solidFill>
                            <a:schemeClr val="dk1"/>
                          </a:solidFill>
                          <a:effectLst/>
                          <a:latin typeface="+mn-lt"/>
                          <a:ea typeface="+mn-ea"/>
                          <a:cs typeface="+mn-cs"/>
                        </a:rPr>
                        <a:t> </a:t>
                      </a:r>
                      <a:r>
                        <a:rPr lang="en-US" sz="1200" kern="1200" dirty="0">
                          <a:solidFill>
                            <a:schemeClr val="dk1"/>
                          </a:solidFill>
                          <a:effectLst/>
                          <a:latin typeface="+mn-lt"/>
                          <a:ea typeface="+mn-ea"/>
                          <a:cs typeface="+mn-cs"/>
                        </a:rPr>
                        <a:t>interest or activity, such as professional development</a:t>
                      </a:r>
                      <a:endParaRPr lang="en-GB" sz="1200" kern="1200" dirty="0">
                        <a:solidFill>
                          <a:schemeClr val="dk1"/>
                        </a:solidFill>
                        <a:effectLst/>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39295182"/>
                  </a:ext>
                </a:extLst>
              </a:tr>
              <a:tr h="434340">
                <a:tc>
                  <a:txBody>
                    <a:bodyPr/>
                    <a:lstStyle/>
                    <a:p>
                      <a:r>
                        <a:rPr lang="en-US" sz="1200" kern="1200" dirty="0">
                          <a:solidFill>
                            <a:schemeClr val="dk1"/>
                          </a:solidFill>
                          <a:effectLst/>
                          <a:latin typeface="+mn-lt"/>
                          <a:ea typeface="+mn-ea"/>
                          <a:cs typeface="+mn-cs"/>
                        </a:rPr>
                        <a:t>Corporate</a:t>
                      </a:r>
                      <a:endParaRPr lang="en-GB"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kern="1200" dirty="0">
                          <a:solidFill>
                            <a:schemeClr val="dk1"/>
                          </a:solidFill>
                          <a:effectLst/>
                          <a:latin typeface="+mn-lt"/>
                          <a:ea typeface="+mn-ea"/>
                          <a:cs typeface="+mn-cs"/>
                        </a:rPr>
                        <a:t>A club whose members (all or most of them) work for the same</a:t>
                      </a:r>
                      <a:r>
                        <a:rPr lang="en-GB" sz="1200" kern="1200" dirty="0">
                          <a:solidFill>
                            <a:schemeClr val="dk1"/>
                          </a:solidFill>
                          <a:effectLst/>
                          <a:latin typeface="+mn-lt"/>
                          <a:ea typeface="+mn-ea"/>
                          <a:cs typeface="+mn-cs"/>
                        </a:rPr>
                        <a:t> </a:t>
                      </a:r>
                      <a:r>
                        <a:rPr lang="en-US" sz="1200" kern="1200" dirty="0">
                          <a:solidFill>
                            <a:schemeClr val="dk1"/>
                          </a:solidFill>
                          <a:effectLst/>
                          <a:latin typeface="+mn-lt"/>
                          <a:ea typeface="+mn-ea"/>
                          <a:cs typeface="+mn-cs"/>
                        </a:rPr>
                        <a:t>employer</a:t>
                      </a:r>
                      <a:endParaRPr lang="en-GB" sz="1200" kern="1200" dirty="0">
                        <a:solidFill>
                          <a:schemeClr val="dk1"/>
                        </a:solidFill>
                        <a:effectLst/>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kern="1200" dirty="0">
                          <a:solidFill>
                            <a:schemeClr val="dk1"/>
                          </a:solidFill>
                          <a:effectLst/>
                          <a:latin typeface="+mn-lt"/>
                          <a:ea typeface="+mn-ea"/>
                          <a:cs typeface="+mn-cs"/>
                        </a:rPr>
                        <a:t>Employees of one organization who want to do good in their</a:t>
                      </a:r>
                      <a:r>
                        <a:rPr lang="en-GB" sz="1200" kern="1200" dirty="0">
                          <a:solidFill>
                            <a:schemeClr val="dk1"/>
                          </a:solidFill>
                          <a:effectLst/>
                          <a:latin typeface="+mn-lt"/>
                          <a:ea typeface="+mn-ea"/>
                          <a:cs typeface="+mn-cs"/>
                        </a:rPr>
                        <a:t> </a:t>
                      </a:r>
                      <a:r>
                        <a:rPr lang="en-US" sz="1200" kern="1200" dirty="0">
                          <a:solidFill>
                            <a:schemeClr val="dk1"/>
                          </a:solidFill>
                          <a:effectLst/>
                          <a:latin typeface="+mn-lt"/>
                          <a:ea typeface="+mn-ea"/>
                          <a:cs typeface="+mn-cs"/>
                        </a:rPr>
                        <a:t>community</a:t>
                      </a:r>
                      <a:endParaRPr lang="en-GB" sz="1200" kern="1200" dirty="0">
                        <a:solidFill>
                          <a:schemeClr val="dk1"/>
                        </a:solidFill>
                        <a:effectLst/>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659437"/>
                  </a:ext>
                </a:extLst>
              </a:tr>
              <a:tr h="682384">
                <a:tc>
                  <a:txBody>
                    <a:bodyPr/>
                    <a:lstStyle/>
                    <a:p>
                      <a:r>
                        <a:rPr lang="en-GB" sz="1200" kern="1200" dirty="0">
                          <a:solidFill>
                            <a:schemeClr val="dk1"/>
                          </a:solidFill>
                          <a:effectLst/>
                          <a:latin typeface="+mn-lt"/>
                          <a:ea typeface="+mn-ea"/>
                          <a:cs typeface="+mn-cs"/>
                        </a:rPr>
                        <a:t>Impact club</a:t>
                      </a:r>
                    </a:p>
                    <a:p>
                      <a:endParaRPr lang="en-GB"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kern="1200" dirty="0">
                          <a:solidFill>
                            <a:schemeClr val="dk1"/>
                          </a:solidFill>
                          <a:effectLst/>
                          <a:latin typeface="+mn-lt"/>
                          <a:ea typeface="+mn-ea"/>
                          <a:cs typeface="+mn-cs"/>
                        </a:rPr>
                        <a:t>A club that meets at least twice monthly for service projects and meets</a:t>
                      </a:r>
                      <a:r>
                        <a:rPr lang="en-GB" sz="1200" kern="1200" dirty="0">
                          <a:solidFill>
                            <a:schemeClr val="dk1"/>
                          </a:solidFill>
                          <a:effectLst/>
                          <a:latin typeface="+mn-lt"/>
                          <a:ea typeface="+mn-ea"/>
                          <a:cs typeface="+mn-cs"/>
                        </a:rPr>
                        <a:t> </a:t>
                      </a:r>
                      <a:r>
                        <a:rPr lang="en-US" sz="1200" kern="1200" dirty="0">
                          <a:solidFill>
                            <a:schemeClr val="dk1"/>
                          </a:solidFill>
                          <a:effectLst/>
                          <a:latin typeface="+mn-lt"/>
                          <a:ea typeface="+mn-ea"/>
                          <a:cs typeface="+mn-cs"/>
                        </a:rPr>
                        <a:t>occasionally for social events or fundraisers</a:t>
                      </a:r>
                      <a:endParaRPr lang="en-GB" sz="1200" kern="1200" dirty="0">
                        <a:solidFill>
                          <a:schemeClr val="dk1"/>
                        </a:solidFill>
                        <a:effectLst/>
                        <a:latin typeface="+mn-lt"/>
                        <a:ea typeface="+mn-ea"/>
                        <a:cs typeface="+mn-cs"/>
                      </a:endParaRPr>
                    </a:p>
                    <a:p>
                      <a:endParaRPr lang="en-GB"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kern="1200" dirty="0">
                          <a:solidFill>
                            <a:schemeClr val="dk1"/>
                          </a:solidFill>
                          <a:effectLst/>
                          <a:latin typeface="+mn-lt"/>
                          <a:ea typeface="+mn-ea"/>
                          <a:cs typeface="+mn-cs"/>
                        </a:rPr>
                        <a:t>People who join Rotary to participate in service but who don’t</a:t>
                      </a:r>
                      <a:r>
                        <a:rPr lang="en-GB" sz="1200" kern="1200" dirty="0">
                          <a:solidFill>
                            <a:schemeClr val="dk1"/>
                          </a:solidFill>
                          <a:effectLst/>
                          <a:latin typeface="+mn-lt"/>
                          <a:ea typeface="+mn-ea"/>
                          <a:cs typeface="+mn-cs"/>
                        </a:rPr>
                        <a:t> </a:t>
                      </a:r>
                      <a:r>
                        <a:rPr lang="en-US" sz="1200" kern="1200" dirty="0">
                          <a:solidFill>
                            <a:schemeClr val="dk1"/>
                          </a:solidFill>
                          <a:effectLst/>
                          <a:latin typeface="+mn-lt"/>
                          <a:ea typeface="+mn-ea"/>
                          <a:cs typeface="+mn-cs"/>
                        </a:rPr>
                        <a:t>want to or can’t attend meetings, or those who want a club</a:t>
                      </a:r>
                      <a:r>
                        <a:rPr lang="en-GB" sz="1200" kern="1200" dirty="0">
                          <a:solidFill>
                            <a:schemeClr val="dk1"/>
                          </a:solidFill>
                          <a:effectLst/>
                          <a:latin typeface="+mn-lt"/>
                          <a:ea typeface="+mn-ea"/>
                          <a:cs typeface="+mn-cs"/>
                        </a:rPr>
                        <a:t> </a:t>
                      </a:r>
                      <a:r>
                        <a:rPr lang="en-US" sz="1200" kern="1200" dirty="0">
                          <a:solidFill>
                            <a:schemeClr val="dk1"/>
                          </a:solidFill>
                          <a:effectLst/>
                          <a:latin typeface="+mn-lt"/>
                          <a:ea typeface="+mn-ea"/>
                          <a:cs typeface="+mn-cs"/>
                        </a:rPr>
                        <a:t>with lower dues</a:t>
                      </a:r>
                      <a:endParaRPr lang="en-GB" sz="1200" kern="1200" dirty="0">
                        <a:solidFill>
                          <a:schemeClr val="dk1"/>
                        </a:solidFill>
                        <a:effectLst/>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5000637"/>
                  </a:ext>
                </a:extLst>
              </a:tr>
            </a:tbl>
          </a:graphicData>
        </a:graphic>
      </p:graphicFrame>
    </p:spTree>
    <p:extLst>
      <p:ext uri="{BB962C8B-B14F-4D97-AF65-F5344CB8AC3E}">
        <p14:creationId xmlns:p14="http://schemas.microsoft.com/office/powerpoint/2010/main" val="264226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893F5-AD53-D569-3B95-C786B0BBF05A}"/>
              </a:ext>
            </a:extLst>
          </p:cNvPr>
          <p:cNvSpPr>
            <a:spLocks noGrp="1"/>
          </p:cNvSpPr>
          <p:nvPr>
            <p:ph type="title"/>
          </p:nvPr>
        </p:nvSpPr>
        <p:spPr/>
        <p:txBody>
          <a:bodyPr>
            <a:normAutofit/>
          </a:bodyPr>
          <a:lstStyle/>
          <a:p>
            <a:r>
              <a:rPr lang="en-GB" sz="3600" dirty="0"/>
              <a:t>Different types of membership</a:t>
            </a:r>
          </a:p>
        </p:txBody>
      </p:sp>
      <p:sp>
        <p:nvSpPr>
          <p:cNvPr id="3" name="Content Placeholder 2">
            <a:extLst>
              <a:ext uri="{FF2B5EF4-FFF2-40B4-BE49-F238E27FC236}">
                <a16:creationId xmlns:a16="http://schemas.microsoft.com/office/drawing/2014/main" id="{C3078EF8-560E-20C3-8316-8031FC31ECA7}"/>
              </a:ext>
            </a:extLst>
          </p:cNvPr>
          <p:cNvSpPr>
            <a:spLocks noGrp="1"/>
          </p:cNvSpPr>
          <p:nvPr>
            <p:ph idx="1"/>
          </p:nvPr>
        </p:nvSpPr>
        <p:spPr>
          <a:xfrm>
            <a:off x="387626" y="1572322"/>
            <a:ext cx="8488017" cy="4920551"/>
          </a:xfrm>
        </p:spPr>
        <p:txBody>
          <a:bodyPr>
            <a:noAutofit/>
          </a:bodyPr>
          <a:lstStyle/>
          <a:p>
            <a:pPr>
              <a:spcBef>
                <a:spcPts val="0"/>
              </a:spcBef>
              <a:spcAft>
                <a:spcPts val="300"/>
              </a:spcAft>
            </a:pPr>
            <a:r>
              <a:rPr lang="en-GB" sz="1400" b="1" dirty="0"/>
              <a:t>Club Rotarian </a:t>
            </a:r>
            <a:r>
              <a:rPr lang="en-GB" sz="1400" dirty="0"/>
              <a:t>(the majority of Rotarians)</a:t>
            </a:r>
          </a:p>
          <a:p>
            <a:pPr marL="0" indent="0">
              <a:spcBef>
                <a:spcPts val="0"/>
              </a:spcBef>
              <a:spcAft>
                <a:spcPts val="300"/>
              </a:spcAft>
              <a:buNone/>
            </a:pPr>
            <a:endParaRPr lang="en-GB" sz="1400" dirty="0"/>
          </a:p>
          <a:p>
            <a:pPr>
              <a:spcBef>
                <a:spcPts val="0"/>
              </a:spcBef>
              <a:spcAft>
                <a:spcPts val="300"/>
              </a:spcAft>
            </a:pPr>
            <a:r>
              <a:rPr lang="en-GB" sz="1400" b="1" dirty="0"/>
              <a:t>Corporate member </a:t>
            </a:r>
            <a:r>
              <a:rPr lang="en-GB" sz="1400" dirty="0"/>
              <a:t>(a business or organisation that joins a Rotary club and allows up to four of its employees to become full members of the club)</a:t>
            </a:r>
          </a:p>
          <a:p>
            <a:pPr marL="0" indent="0">
              <a:spcBef>
                <a:spcPts val="0"/>
              </a:spcBef>
              <a:spcAft>
                <a:spcPts val="300"/>
              </a:spcAft>
              <a:buNone/>
            </a:pPr>
            <a:endParaRPr lang="en-GB" sz="1400" dirty="0"/>
          </a:p>
          <a:p>
            <a:pPr>
              <a:spcBef>
                <a:spcPts val="0"/>
              </a:spcBef>
              <a:spcAft>
                <a:spcPts val="300"/>
              </a:spcAft>
            </a:pPr>
            <a:r>
              <a:rPr lang="en-GB" sz="1400" b="1" dirty="0"/>
              <a:t>Direct member </a:t>
            </a:r>
            <a:r>
              <a:rPr lang="en-GB" sz="1400" dirty="0"/>
              <a:t>(A Rotarian who joins as an individual, rather than through a specific club)</a:t>
            </a:r>
          </a:p>
          <a:p>
            <a:pPr marL="0" indent="0">
              <a:spcBef>
                <a:spcPts val="0"/>
              </a:spcBef>
              <a:spcAft>
                <a:spcPts val="300"/>
              </a:spcAft>
              <a:buNone/>
            </a:pPr>
            <a:endParaRPr lang="en-GB" sz="1400" dirty="0"/>
          </a:p>
          <a:p>
            <a:pPr>
              <a:spcBef>
                <a:spcPts val="0"/>
              </a:spcBef>
              <a:spcAft>
                <a:spcPts val="300"/>
              </a:spcAft>
            </a:pPr>
            <a:r>
              <a:rPr lang="en-GB" sz="1400" b="1" dirty="0"/>
              <a:t>Rotary Community Corps </a:t>
            </a:r>
            <a:r>
              <a:rPr lang="en-GB" sz="1400" dirty="0"/>
              <a:t>(a non-Rotarian who volunteers to work on community projects with a local Rotary club)</a:t>
            </a:r>
          </a:p>
          <a:p>
            <a:pPr marL="0" indent="0">
              <a:spcBef>
                <a:spcPts val="0"/>
              </a:spcBef>
              <a:spcAft>
                <a:spcPts val="300"/>
              </a:spcAft>
              <a:buNone/>
            </a:pPr>
            <a:endParaRPr lang="en-GB" sz="1400" dirty="0"/>
          </a:p>
          <a:p>
            <a:pPr>
              <a:spcBef>
                <a:spcPts val="0"/>
              </a:spcBef>
              <a:spcAft>
                <a:spcPts val="300"/>
              </a:spcAft>
            </a:pPr>
            <a:r>
              <a:rPr lang="en-GB" sz="1400" b="1" dirty="0"/>
              <a:t>Rotaract(or) </a:t>
            </a:r>
            <a:r>
              <a:rPr lang="en-GB" sz="1400" dirty="0"/>
              <a:t>(a member of a Rotaract club, that helps young people develop leadership and professional skills, and make a difference in their communities. Traditionally aged 18-30)</a:t>
            </a:r>
          </a:p>
          <a:p>
            <a:pPr marL="0" indent="0">
              <a:spcBef>
                <a:spcPts val="0"/>
              </a:spcBef>
              <a:spcAft>
                <a:spcPts val="300"/>
              </a:spcAft>
              <a:buNone/>
            </a:pPr>
            <a:endParaRPr lang="en-GB" sz="1400" dirty="0"/>
          </a:p>
          <a:p>
            <a:pPr>
              <a:spcBef>
                <a:spcPts val="0"/>
              </a:spcBef>
              <a:spcAft>
                <a:spcPts val="300"/>
              </a:spcAft>
            </a:pPr>
            <a:r>
              <a:rPr lang="en-GB" sz="1400" b="1" dirty="0"/>
              <a:t>Interact (or) </a:t>
            </a:r>
            <a:r>
              <a:rPr lang="en-GB" sz="1400" dirty="0"/>
              <a:t>(a member of Rotary for young people ages 12 to 18. Mainly within schools)</a:t>
            </a:r>
          </a:p>
          <a:p>
            <a:pPr marL="0" indent="0">
              <a:spcBef>
                <a:spcPts val="0"/>
              </a:spcBef>
              <a:spcAft>
                <a:spcPts val="300"/>
              </a:spcAft>
              <a:buNone/>
            </a:pPr>
            <a:endParaRPr lang="en-GB" sz="1400" dirty="0"/>
          </a:p>
          <a:p>
            <a:pPr>
              <a:spcBef>
                <a:spcPts val="0"/>
              </a:spcBef>
              <a:spcAft>
                <a:spcPts val="300"/>
              </a:spcAft>
            </a:pPr>
            <a:r>
              <a:rPr lang="en-GB" sz="1400" b="1" dirty="0"/>
              <a:t>Rotakids </a:t>
            </a:r>
            <a:r>
              <a:rPr lang="en-GB" sz="1400" dirty="0"/>
              <a:t>(a Rotary-sponsored program for children aged 7–12 that helps them get involved in the community, make friends, and develop leadership skills)</a:t>
            </a:r>
          </a:p>
          <a:p>
            <a:pPr marL="0" indent="0">
              <a:spcBef>
                <a:spcPts val="0"/>
              </a:spcBef>
              <a:spcAft>
                <a:spcPts val="300"/>
              </a:spcAft>
              <a:buNone/>
            </a:pPr>
            <a:endParaRPr lang="en-GB" sz="1400" dirty="0"/>
          </a:p>
          <a:p>
            <a:pPr>
              <a:spcBef>
                <a:spcPts val="0"/>
              </a:spcBef>
              <a:spcAft>
                <a:spcPts val="300"/>
              </a:spcAft>
            </a:pPr>
            <a:r>
              <a:rPr lang="en-GB" sz="1400" b="1" dirty="0"/>
              <a:t>Honorary member </a:t>
            </a:r>
            <a:r>
              <a:rPr lang="en-GB" sz="1400" dirty="0"/>
              <a:t>(someone who has been recognised for their service to Rotary / community and for embodying its ideals. Honorary members are given special recognition, but they don't have the same rights and privileges as Rotarians)</a:t>
            </a:r>
          </a:p>
        </p:txBody>
      </p:sp>
    </p:spTree>
    <p:extLst>
      <p:ext uri="{BB962C8B-B14F-4D97-AF65-F5344CB8AC3E}">
        <p14:creationId xmlns:p14="http://schemas.microsoft.com/office/powerpoint/2010/main" val="2919506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11B75-1677-9D06-AF6E-6E0ECC356A29}"/>
              </a:ext>
            </a:extLst>
          </p:cNvPr>
          <p:cNvSpPr>
            <a:spLocks noGrp="1"/>
          </p:cNvSpPr>
          <p:nvPr>
            <p:ph type="title"/>
          </p:nvPr>
        </p:nvSpPr>
        <p:spPr/>
        <p:txBody>
          <a:bodyPr/>
          <a:lstStyle/>
          <a:p>
            <a:r>
              <a:rPr lang="en-GB" dirty="0"/>
              <a:t>District 1040</a:t>
            </a:r>
          </a:p>
        </p:txBody>
      </p:sp>
      <p:sp>
        <p:nvSpPr>
          <p:cNvPr id="3" name="Content Placeholder 2">
            <a:extLst>
              <a:ext uri="{FF2B5EF4-FFF2-40B4-BE49-F238E27FC236}">
                <a16:creationId xmlns:a16="http://schemas.microsoft.com/office/drawing/2014/main" id="{F8748EBC-9CAB-BB3B-3B19-20DEB2DC2C32}"/>
              </a:ext>
            </a:extLst>
          </p:cNvPr>
          <p:cNvSpPr>
            <a:spLocks noGrp="1"/>
          </p:cNvSpPr>
          <p:nvPr>
            <p:ph idx="1"/>
          </p:nvPr>
        </p:nvSpPr>
        <p:spPr>
          <a:xfrm>
            <a:off x="628651" y="2226469"/>
            <a:ext cx="3186716" cy="1992167"/>
          </a:xfrm>
        </p:spPr>
        <p:txBody>
          <a:bodyPr>
            <a:normAutofit lnSpcReduction="10000"/>
          </a:bodyPr>
          <a:lstStyle/>
          <a:p>
            <a:r>
              <a:rPr lang="en-GB" sz="1800" dirty="0"/>
              <a:t>District 1040 consists of roughly 2000 Rotarians in 90 Rotary Clubs.</a:t>
            </a:r>
          </a:p>
          <a:p>
            <a:r>
              <a:rPr lang="en-GB" sz="1800" dirty="0"/>
              <a:t>There is a District Support Team (DST) headed up by the District Governor.</a:t>
            </a:r>
          </a:p>
          <a:p>
            <a:r>
              <a:rPr lang="en-GB" sz="1800" dirty="0"/>
              <a:t>DST for 2024-25:</a:t>
            </a:r>
          </a:p>
        </p:txBody>
      </p:sp>
      <p:sp>
        <p:nvSpPr>
          <p:cNvPr id="7" name="TextBox 6">
            <a:extLst>
              <a:ext uri="{FF2B5EF4-FFF2-40B4-BE49-F238E27FC236}">
                <a16:creationId xmlns:a16="http://schemas.microsoft.com/office/drawing/2014/main" id="{951DD3A3-E394-0115-8886-E23119BF0F24}"/>
              </a:ext>
            </a:extLst>
          </p:cNvPr>
          <p:cNvSpPr txBox="1"/>
          <p:nvPr/>
        </p:nvSpPr>
        <p:spPr>
          <a:xfrm>
            <a:off x="4072943" y="1484804"/>
            <a:ext cx="4572000" cy="4832092"/>
          </a:xfrm>
          <a:prstGeom prst="rect">
            <a:avLst/>
          </a:prstGeom>
          <a:noFill/>
        </p:spPr>
        <p:txBody>
          <a:bodyPr wrap="square">
            <a:spAutoFit/>
          </a:bodyPr>
          <a:lstStyle/>
          <a:p>
            <a:r>
              <a:rPr lang="en-GB" sz="1400" dirty="0"/>
              <a:t>District Governor (DG)			Richard Greenwood </a:t>
            </a:r>
          </a:p>
          <a:p>
            <a:r>
              <a:rPr lang="en-GB" sz="1400" dirty="0"/>
              <a:t>District Governor Elect (DGE)		Anne Sutcliffe</a:t>
            </a:r>
          </a:p>
          <a:p>
            <a:r>
              <a:rPr lang="en-GB" sz="1400" dirty="0"/>
              <a:t>District Governor Nominee (DGN)	Susan Rogers</a:t>
            </a:r>
          </a:p>
          <a:p>
            <a:r>
              <a:rPr lang="en-GB" sz="1400" dirty="0"/>
              <a:t>Secretary					Anne Griffin</a:t>
            </a:r>
          </a:p>
          <a:p>
            <a:r>
              <a:rPr lang="en-GB" sz="1400" dirty="0"/>
              <a:t>Treasurer					David Robinson </a:t>
            </a:r>
          </a:p>
          <a:p>
            <a:r>
              <a:rPr lang="en-GB" sz="1400" dirty="0"/>
              <a:t>Foundation Chair				Stephen Ellis </a:t>
            </a:r>
          </a:p>
          <a:p>
            <a:r>
              <a:rPr lang="en-GB" sz="1400" dirty="0"/>
              <a:t>Membership Chair			Caroline Murie</a:t>
            </a:r>
          </a:p>
          <a:p>
            <a:r>
              <a:rPr lang="en-GB" sz="1400" dirty="0"/>
              <a:t>Public Image Chair			Vacant	</a:t>
            </a:r>
          </a:p>
          <a:p>
            <a:r>
              <a:rPr lang="en-US" sz="1400" dirty="0">
                <a:ea typeface="Aptos" panose="020B0004020202020204" pitchFamily="34" charset="0"/>
              </a:rPr>
              <a:t>Hub Coordinator &amp; Direct Membership</a:t>
            </a:r>
            <a:r>
              <a:rPr lang="en-US" sz="1100" dirty="0">
                <a:ea typeface="Aptos" panose="020B0004020202020204" pitchFamily="34" charset="0"/>
              </a:rPr>
              <a:t> </a:t>
            </a:r>
            <a:r>
              <a:rPr lang="en-GB" sz="1100" dirty="0">
                <a:ea typeface="Aptos" panose="020B0004020202020204" pitchFamily="34" charset="0"/>
              </a:rPr>
              <a:t>	</a:t>
            </a:r>
          </a:p>
          <a:p>
            <a:r>
              <a:rPr lang="en-GB" sz="1100" dirty="0"/>
              <a:t>						</a:t>
            </a:r>
            <a:r>
              <a:rPr lang="en-GB" sz="1400" dirty="0"/>
              <a:t>Tony Scaife</a:t>
            </a:r>
          </a:p>
          <a:p>
            <a:r>
              <a:rPr lang="en-GB" sz="1400" dirty="0"/>
              <a:t>Learning facilitator			Susan Rogers</a:t>
            </a:r>
          </a:p>
          <a:p>
            <a:r>
              <a:rPr lang="en-GB" sz="1400" dirty="0"/>
              <a:t>Community &amp; Vocational Chair	Vacant</a:t>
            </a:r>
          </a:p>
          <a:p>
            <a:r>
              <a:rPr lang="en-GB" sz="1400" dirty="0"/>
              <a:t>Peace Fellow Officers			Christine Bown</a:t>
            </a:r>
          </a:p>
          <a:p>
            <a:r>
              <a:rPr lang="en-GB" sz="1400" dirty="0"/>
              <a:t>Food Lead 					Juli Thompson </a:t>
            </a:r>
          </a:p>
          <a:p>
            <a:r>
              <a:rPr lang="en-GB" sz="1400" dirty="0"/>
              <a:t>Youth Chair					Pat Taylor </a:t>
            </a:r>
          </a:p>
          <a:p>
            <a:r>
              <a:rPr lang="en-GB" sz="1400" dirty="0"/>
              <a:t>Data Protection Officer			Elaine Bowers</a:t>
            </a:r>
          </a:p>
          <a:p>
            <a:r>
              <a:rPr lang="en-GB" sz="1400" dirty="0"/>
              <a:t>Equality &amp; Diversity Officer		David Shaw  </a:t>
            </a:r>
          </a:p>
          <a:p>
            <a:r>
              <a:rPr lang="en-GB" sz="1400" dirty="0"/>
              <a:t>Health &amp; Safety Officer			Malcolm Tagg</a:t>
            </a:r>
          </a:p>
          <a:p>
            <a:r>
              <a:rPr lang="en-GB" sz="1400" dirty="0"/>
              <a:t>Safeguarding Officer			Brenda Wood</a:t>
            </a:r>
          </a:p>
          <a:p>
            <a:r>
              <a:rPr lang="en-GB" sz="1400" dirty="0"/>
              <a:t>Mediators					Mark Stewart-Clarke</a:t>
            </a:r>
          </a:p>
          <a:p>
            <a:r>
              <a:rPr lang="en-GB" sz="1400" dirty="0"/>
              <a:t>						Janet Appleton</a:t>
            </a:r>
          </a:p>
          <a:p>
            <a:r>
              <a:rPr lang="en-GB" sz="1400" dirty="0"/>
              <a:t>						Carol Jordan </a:t>
            </a:r>
          </a:p>
        </p:txBody>
      </p:sp>
    </p:spTree>
    <p:extLst>
      <p:ext uri="{BB962C8B-B14F-4D97-AF65-F5344CB8AC3E}">
        <p14:creationId xmlns:p14="http://schemas.microsoft.com/office/powerpoint/2010/main" val="459493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4C3D3-0665-FD91-C2D3-0518E2320C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72B65E-3E12-8F38-11BE-9820329F979D}"/>
              </a:ext>
            </a:extLst>
          </p:cNvPr>
          <p:cNvSpPr>
            <a:spLocks noGrp="1"/>
          </p:cNvSpPr>
          <p:nvPr>
            <p:ph type="title"/>
          </p:nvPr>
        </p:nvSpPr>
        <p:spPr/>
        <p:txBody>
          <a:bodyPr/>
          <a:lstStyle/>
          <a:p>
            <a:r>
              <a:rPr lang="en-GB" dirty="0"/>
              <a:t>District 1040</a:t>
            </a:r>
          </a:p>
        </p:txBody>
      </p:sp>
      <p:sp>
        <p:nvSpPr>
          <p:cNvPr id="3" name="Content Placeholder 2">
            <a:extLst>
              <a:ext uri="{FF2B5EF4-FFF2-40B4-BE49-F238E27FC236}">
                <a16:creationId xmlns:a16="http://schemas.microsoft.com/office/drawing/2014/main" id="{734AC6F2-F735-9BE2-0F4A-C163FBF72291}"/>
              </a:ext>
            </a:extLst>
          </p:cNvPr>
          <p:cNvSpPr>
            <a:spLocks noGrp="1"/>
          </p:cNvSpPr>
          <p:nvPr>
            <p:ph idx="1"/>
          </p:nvPr>
        </p:nvSpPr>
        <p:spPr>
          <a:xfrm>
            <a:off x="628650" y="1605775"/>
            <a:ext cx="7243562" cy="4493941"/>
          </a:xfrm>
        </p:spPr>
        <p:txBody>
          <a:bodyPr>
            <a:noAutofit/>
          </a:bodyPr>
          <a:lstStyle/>
          <a:p>
            <a:pPr>
              <a:spcAft>
                <a:spcPts val="300"/>
              </a:spcAft>
            </a:pPr>
            <a:r>
              <a:rPr lang="en-GB" sz="1800" dirty="0"/>
              <a:t>The District is subdivided into “groups”, each headed up by an Assistant governor (AG), who should keep the District Governor informed of what is happening in that Group, any issues that need addressing, any specific help that is needed etc.</a:t>
            </a:r>
          </a:p>
          <a:p>
            <a:pPr lvl="1">
              <a:spcAft>
                <a:spcPts val="300"/>
              </a:spcAft>
            </a:pPr>
            <a:r>
              <a:rPr lang="en-GB" sz="1800" dirty="0"/>
              <a:t>Adventurers is in the Group called G10, the AG of which is Caroline Murie.</a:t>
            </a:r>
          </a:p>
          <a:p>
            <a:pPr>
              <a:spcAft>
                <a:spcPts val="300"/>
              </a:spcAft>
            </a:pPr>
            <a:r>
              <a:rPr lang="en-GB" sz="1800" dirty="0"/>
              <a:t>There are a range of centrally organised Youth competitions (Youth Speaks, Young Chef, Young Photographer, Young Artist, Young Writer, Technology Tournament, Youth Under Sail, Young Musician)</a:t>
            </a:r>
          </a:p>
          <a:p>
            <a:pPr>
              <a:spcAft>
                <a:spcPts val="300"/>
              </a:spcAft>
            </a:pPr>
            <a:r>
              <a:rPr lang="en-GB" sz="1800" dirty="0"/>
              <a:t>“Formal” district meetings:</a:t>
            </a:r>
          </a:p>
          <a:p>
            <a:pPr lvl="1">
              <a:spcAft>
                <a:spcPts val="300"/>
              </a:spcAft>
            </a:pPr>
            <a:r>
              <a:rPr lang="en-GB" sz="1600" dirty="0"/>
              <a:t>3 District Forum meetings a year held in York</a:t>
            </a:r>
          </a:p>
          <a:p>
            <a:pPr lvl="1">
              <a:spcAft>
                <a:spcPts val="300"/>
              </a:spcAft>
            </a:pPr>
            <a:r>
              <a:rPr lang="en-GB" sz="1600" dirty="0"/>
              <a:t>District Assembly – setting out plans for the next year and training workshops for specific roles</a:t>
            </a:r>
          </a:p>
          <a:p>
            <a:pPr lvl="1">
              <a:spcAft>
                <a:spcPts val="300"/>
              </a:spcAft>
            </a:pPr>
            <a:r>
              <a:rPr lang="en-GB" sz="1600" dirty="0"/>
              <a:t>Annual conference – currently held in Scarborough early October</a:t>
            </a:r>
          </a:p>
          <a:p>
            <a:pPr lvl="1">
              <a:spcAft>
                <a:spcPts val="300"/>
              </a:spcAft>
            </a:pPr>
            <a:endParaRPr lang="en-GB" sz="1600" dirty="0"/>
          </a:p>
        </p:txBody>
      </p:sp>
    </p:spTree>
    <p:extLst>
      <p:ext uri="{BB962C8B-B14F-4D97-AF65-F5344CB8AC3E}">
        <p14:creationId xmlns:p14="http://schemas.microsoft.com/office/powerpoint/2010/main" val="2933892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15A1A-75B4-3F4D-9BEA-C6362904BCE8}"/>
              </a:ext>
            </a:extLst>
          </p:cNvPr>
          <p:cNvSpPr>
            <a:spLocks noGrp="1"/>
          </p:cNvSpPr>
          <p:nvPr>
            <p:ph type="title"/>
          </p:nvPr>
        </p:nvSpPr>
        <p:spPr/>
        <p:txBody>
          <a:bodyPr>
            <a:normAutofit/>
          </a:bodyPr>
          <a:lstStyle/>
          <a:p>
            <a:r>
              <a:rPr lang="en-GB" sz="3600" dirty="0"/>
              <a:t>The Rotary Club of Adventurers</a:t>
            </a:r>
            <a:br>
              <a:rPr lang="en-GB" sz="3600" dirty="0"/>
            </a:br>
            <a:r>
              <a:rPr lang="en-GB" sz="1800" dirty="0"/>
              <a:t>www.rcadventurers.org</a:t>
            </a:r>
            <a:endParaRPr lang="en-GB" sz="3600" dirty="0"/>
          </a:p>
        </p:txBody>
      </p:sp>
      <p:sp>
        <p:nvSpPr>
          <p:cNvPr id="3" name="Content Placeholder 2">
            <a:extLst>
              <a:ext uri="{FF2B5EF4-FFF2-40B4-BE49-F238E27FC236}">
                <a16:creationId xmlns:a16="http://schemas.microsoft.com/office/drawing/2014/main" id="{C0C519F4-DE5B-3A86-88C8-C518DBFD9683}"/>
              </a:ext>
            </a:extLst>
          </p:cNvPr>
          <p:cNvSpPr>
            <a:spLocks noGrp="1"/>
          </p:cNvSpPr>
          <p:nvPr>
            <p:ph idx="1"/>
          </p:nvPr>
        </p:nvSpPr>
        <p:spPr>
          <a:xfrm>
            <a:off x="628650" y="1690689"/>
            <a:ext cx="7886700" cy="4375574"/>
          </a:xfrm>
        </p:spPr>
        <p:txBody>
          <a:bodyPr>
            <a:normAutofit/>
          </a:bodyPr>
          <a:lstStyle/>
          <a:p>
            <a:pPr>
              <a:spcBef>
                <a:spcPts val="0"/>
              </a:spcBef>
              <a:spcAft>
                <a:spcPts val="600"/>
              </a:spcAft>
            </a:pPr>
            <a:r>
              <a:rPr lang="en-GB" sz="1800" dirty="0"/>
              <a:t>Is a passport club</a:t>
            </a:r>
          </a:p>
          <a:p>
            <a:pPr>
              <a:spcBef>
                <a:spcPts val="0"/>
              </a:spcBef>
              <a:spcAft>
                <a:spcPts val="600"/>
              </a:spcAft>
            </a:pPr>
            <a:r>
              <a:rPr lang="en-GB" sz="1800" dirty="0"/>
              <a:t>We offer a new way of "doing" Rotary and are project focussed.</a:t>
            </a:r>
          </a:p>
          <a:p>
            <a:pPr>
              <a:spcBef>
                <a:spcPts val="0"/>
              </a:spcBef>
              <a:spcAft>
                <a:spcPts val="600"/>
              </a:spcAft>
            </a:pPr>
            <a:r>
              <a:rPr lang="en-GB" sz="1800" dirty="0"/>
              <a:t>We are a modern and flexible Rotary club open to for adults of all ages and backgrounds to come together to do work locally, nationally and internationally whilst having a lot of fun.</a:t>
            </a:r>
          </a:p>
          <a:p>
            <a:pPr>
              <a:spcBef>
                <a:spcPts val="0"/>
              </a:spcBef>
              <a:spcAft>
                <a:spcPts val="600"/>
              </a:spcAft>
            </a:pPr>
            <a:r>
              <a:rPr lang="en-GB" sz="1800" dirty="0"/>
              <a:t>We believe that Rotary should fit around your life and not the other way around.</a:t>
            </a:r>
          </a:p>
          <a:p>
            <a:pPr>
              <a:spcBef>
                <a:spcPts val="0"/>
              </a:spcBef>
              <a:spcAft>
                <a:spcPts val="600"/>
              </a:spcAft>
            </a:pPr>
            <a:r>
              <a:rPr lang="en-GB" sz="1800" dirty="0"/>
              <a:t>Meet by zoom keeps costs to a minimum. </a:t>
            </a:r>
          </a:p>
          <a:p>
            <a:pPr>
              <a:spcBef>
                <a:spcPts val="0"/>
              </a:spcBef>
              <a:spcAft>
                <a:spcPts val="600"/>
              </a:spcAft>
            </a:pPr>
            <a:r>
              <a:rPr lang="en-GB" sz="1800" dirty="0"/>
              <a:t> Have an active WhatsApp group to discuss and share projects</a:t>
            </a:r>
          </a:p>
          <a:p>
            <a:pPr>
              <a:spcBef>
                <a:spcPts val="0"/>
              </a:spcBef>
              <a:spcAft>
                <a:spcPts val="600"/>
              </a:spcAft>
            </a:pPr>
            <a:r>
              <a:rPr lang="en-GB" sz="1800" dirty="0"/>
              <a:t>We are developing innovative and exciting service projects for local communities and beyond.</a:t>
            </a:r>
          </a:p>
          <a:p>
            <a:pPr>
              <a:spcBef>
                <a:spcPts val="0"/>
              </a:spcBef>
              <a:spcAft>
                <a:spcPts val="600"/>
              </a:spcAft>
            </a:pPr>
            <a:r>
              <a:rPr lang="en-GB" sz="1800" dirty="0"/>
              <a:t>If members have an idea for a project, the club will support them to get it off the ground.</a:t>
            </a:r>
          </a:p>
        </p:txBody>
      </p:sp>
    </p:spTree>
    <p:extLst>
      <p:ext uri="{BB962C8B-B14F-4D97-AF65-F5344CB8AC3E}">
        <p14:creationId xmlns:p14="http://schemas.microsoft.com/office/powerpoint/2010/main" val="29735973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8D141DA-B5B2-E81A-6FBD-ADEA379221FD}"/>
              </a:ext>
            </a:extLst>
          </p:cNvPr>
          <p:cNvSpPr>
            <a:spLocks noGrp="1"/>
          </p:cNvSpPr>
          <p:nvPr>
            <p:ph type="title"/>
          </p:nvPr>
        </p:nvSpPr>
        <p:spPr>
          <a:xfrm>
            <a:off x="628650" y="2351586"/>
            <a:ext cx="7886700" cy="994172"/>
          </a:xfrm>
        </p:spPr>
        <p:txBody>
          <a:bodyPr/>
          <a:lstStyle/>
          <a:p>
            <a:pPr algn="ctr"/>
            <a:r>
              <a:rPr lang="en-GB" dirty="0"/>
              <a:t>Appendices</a:t>
            </a:r>
          </a:p>
        </p:txBody>
      </p:sp>
    </p:spTree>
    <p:extLst>
      <p:ext uri="{BB962C8B-B14F-4D97-AF65-F5344CB8AC3E}">
        <p14:creationId xmlns:p14="http://schemas.microsoft.com/office/powerpoint/2010/main" val="42125824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62D53-5EAF-AFA7-C63C-12D3BB6BF952}"/>
              </a:ext>
            </a:extLst>
          </p:cNvPr>
          <p:cNvSpPr>
            <a:spLocks noGrp="1"/>
          </p:cNvSpPr>
          <p:nvPr>
            <p:ph type="title"/>
          </p:nvPr>
        </p:nvSpPr>
        <p:spPr>
          <a:xfrm>
            <a:off x="628650" y="1131094"/>
            <a:ext cx="7886700" cy="725797"/>
          </a:xfrm>
        </p:spPr>
        <p:txBody>
          <a:bodyPr>
            <a:normAutofit fontScale="90000"/>
          </a:bodyPr>
          <a:lstStyle/>
          <a:p>
            <a:r>
              <a:rPr lang="en-GB" sz="2400" dirty="0"/>
              <a:t>Common Rotary Acronyms. A full list can be found </a:t>
            </a:r>
            <a:br>
              <a:rPr lang="en-GB" sz="2400" dirty="0"/>
            </a:br>
            <a:r>
              <a:rPr lang="en-GB" sz="2400" dirty="0"/>
              <a:t>in the Knowledge Library </a:t>
            </a:r>
            <a:r>
              <a:rPr lang="en-GB" sz="1650" dirty="0"/>
              <a:t>(</a:t>
            </a:r>
            <a:r>
              <a:rPr lang="en-GB" sz="1650" dirty="0">
                <a:hlinkClick r:id="rId2"/>
              </a:rPr>
              <a:t>www.1040knowledge.net</a:t>
            </a:r>
            <a:r>
              <a:rPr lang="en-GB" sz="1650" dirty="0"/>
              <a:t>)</a:t>
            </a:r>
          </a:p>
        </p:txBody>
      </p:sp>
      <p:sp>
        <p:nvSpPr>
          <p:cNvPr id="3" name="Content Placeholder 2">
            <a:extLst>
              <a:ext uri="{FF2B5EF4-FFF2-40B4-BE49-F238E27FC236}">
                <a16:creationId xmlns:a16="http://schemas.microsoft.com/office/drawing/2014/main" id="{1311303C-3098-84D5-4C70-9E96EAB68BC9}"/>
              </a:ext>
            </a:extLst>
          </p:cNvPr>
          <p:cNvSpPr>
            <a:spLocks noGrp="1"/>
          </p:cNvSpPr>
          <p:nvPr>
            <p:ph idx="1"/>
          </p:nvPr>
        </p:nvSpPr>
        <p:spPr>
          <a:xfrm>
            <a:off x="489502" y="2017747"/>
            <a:ext cx="3655115" cy="3263504"/>
          </a:xfrm>
        </p:spPr>
        <p:txBody>
          <a:bodyPr>
            <a:noAutofit/>
          </a:bodyPr>
          <a:lstStyle/>
          <a:p>
            <a:r>
              <a:rPr lang="en-GB" sz="1200" dirty="0"/>
              <a:t>AG	Assistant District Governor)</a:t>
            </a:r>
          </a:p>
          <a:p>
            <a:r>
              <a:rPr lang="en-GB" sz="1200" dirty="0"/>
              <a:t>DG	District Governor</a:t>
            </a:r>
          </a:p>
          <a:p>
            <a:r>
              <a:rPr lang="en-GB" sz="1200" dirty="0"/>
              <a:t>DGE	District Governor Elect (the next DG)</a:t>
            </a:r>
          </a:p>
          <a:p>
            <a:r>
              <a:rPr lang="en-GB" sz="1200" dirty="0"/>
              <a:t>DGN	District Governor Nominee (the next DGE)</a:t>
            </a:r>
          </a:p>
          <a:p>
            <a:r>
              <a:rPr lang="en-GB" sz="1200" dirty="0"/>
              <a:t>DGNE	District Governor Nominee Elect (the next 	but one DGE)</a:t>
            </a:r>
          </a:p>
          <a:p>
            <a:r>
              <a:rPr lang="en-GB" sz="1200" dirty="0"/>
              <a:t>DKL	Digital Knowledge Library</a:t>
            </a:r>
          </a:p>
          <a:p>
            <a:r>
              <a:rPr lang="en-GB" sz="1200" dirty="0"/>
              <a:t>DOGS 	Doers of good service</a:t>
            </a:r>
          </a:p>
          <a:p>
            <a:r>
              <a:rPr lang="en-GB" sz="1200" dirty="0"/>
              <a:t>DOTS	District Officer Training Seminar</a:t>
            </a:r>
          </a:p>
          <a:p>
            <a:r>
              <a:rPr lang="en-GB" sz="1200" dirty="0"/>
              <a:t>DRFC	District Rotary Foundation Committee</a:t>
            </a:r>
          </a:p>
          <a:p>
            <a:r>
              <a:rPr lang="en-GB" sz="1200" dirty="0"/>
              <a:t>DST	District support tea</a:t>
            </a:r>
          </a:p>
          <a:p>
            <a:r>
              <a:rPr lang="en-GB" sz="1200" dirty="0"/>
              <a:t>EREY	Every Rotarian Every Year</a:t>
            </a:r>
          </a:p>
          <a:p>
            <a:r>
              <a:rPr lang="en-GB" sz="1200" dirty="0"/>
              <a:t>IPDG	Immediate Past District Governor</a:t>
            </a:r>
          </a:p>
          <a:p>
            <a:r>
              <a:rPr lang="en-GB" sz="1200" dirty="0"/>
              <a:t>LDT	Leadership development team</a:t>
            </a:r>
          </a:p>
          <a:p>
            <a:r>
              <a:rPr lang="en-GB" sz="1200" dirty="0"/>
              <a:t>MPRC	Marketing and Public Relations Committee</a:t>
            </a:r>
          </a:p>
        </p:txBody>
      </p:sp>
      <p:sp>
        <p:nvSpPr>
          <p:cNvPr id="4" name="Content Placeholder 2">
            <a:extLst>
              <a:ext uri="{FF2B5EF4-FFF2-40B4-BE49-F238E27FC236}">
                <a16:creationId xmlns:a16="http://schemas.microsoft.com/office/drawing/2014/main" id="{F7DAD15D-3BFF-B57B-D4F9-CE9B2D7E47BC}"/>
              </a:ext>
            </a:extLst>
          </p:cNvPr>
          <p:cNvSpPr txBox="1">
            <a:spLocks/>
          </p:cNvSpPr>
          <p:nvPr/>
        </p:nvSpPr>
        <p:spPr>
          <a:xfrm>
            <a:off x="4653382" y="2017747"/>
            <a:ext cx="4232201" cy="3263504"/>
          </a:xfrm>
          <a:prstGeom prst="rect">
            <a:avLst/>
          </a:prstGeom>
        </p:spPr>
        <p:txBody>
          <a:bodyPr vert="horz" lIns="68580" tIns="34290" rIns="68580" bIns="3429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PDG	Past District Governor</a:t>
            </a:r>
          </a:p>
          <a:p>
            <a:r>
              <a:rPr lang="en-GB" sz="1200" dirty="0"/>
              <a:t>PE	President Elect (Club)</a:t>
            </a:r>
          </a:p>
          <a:p>
            <a:r>
              <a:rPr lang="en-GB" sz="1200" dirty="0"/>
              <a:t>PETS	President Elect Training Seminar (same as PEPS)</a:t>
            </a:r>
          </a:p>
          <a:p>
            <a:r>
              <a:rPr lang="en-GB" sz="1200" dirty="0"/>
              <a:t>PHF	Paul Harris Fellow</a:t>
            </a:r>
          </a:p>
          <a:p>
            <a:r>
              <a:rPr lang="en-GB" sz="1200" dirty="0"/>
              <a:t>Pre‐PETS 	Preliminary President Elect Training 		Seminar</a:t>
            </a:r>
          </a:p>
          <a:p>
            <a:r>
              <a:rPr lang="en-GB" sz="1200" dirty="0"/>
              <a:t>RC	Rotary Club</a:t>
            </a:r>
          </a:p>
          <a:p>
            <a:r>
              <a:rPr lang="en-GB" sz="1200" dirty="0"/>
              <a:t>RCC	Rotary Community Corps</a:t>
            </a:r>
          </a:p>
          <a:p>
            <a:r>
              <a:rPr lang="en-GB" sz="1200" dirty="0"/>
              <a:t>RGBI	Rotary Great Britain &amp; Ireland</a:t>
            </a:r>
          </a:p>
          <a:p>
            <a:r>
              <a:rPr lang="en-GB" sz="1200" dirty="0"/>
              <a:t>RI	Rotary International</a:t>
            </a:r>
          </a:p>
          <a:p>
            <a:r>
              <a:rPr lang="en-GB" sz="1200" dirty="0"/>
              <a:t>Rtn	Rotarian</a:t>
            </a:r>
          </a:p>
          <a:p>
            <a:r>
              <a:rPr lang="en-GB" sz="1200" dirty="0"/>
              <a:t>RYLA	Rotary Youth Leadership Award</a:t>
            </a:r>
          </a:p>
          <a:p>
            <a:r>
              <a:rPr lang="en-GB" sz="1200" dirty="0"/>
              <a:t>SAT	Specialist Adviser Teams</a:t>
            </a:r>
          </a:p>
          <a:p>
            <a:r>
              <a:rPr lang="en-GB" sz="1200" dirty="0"/>
              <a:t>TRF 	The Rotary Foundation</a:t>
            </a:r>
          </a:p>
          <a:p>
            <a:r>
              <a:rPr lang="en-GB" sz="1200" dirty="0"/>
              <a:t>YIR	Yours in Rotary</a:t>
            </a:r>
          </a:p>
        </p:txBody>
      </p:sp>
    </p:spTree>
    <p:extLst>
      <p:ext uri="{BB962C8B-B14F-4D97-AF65-F5344CB8AC3E}">
        <p14:creationId xmlns:p14="http://schemas.microsoft.com/office/powerpoint/2010/main" val="1799810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28DC7-EABF-72F9-0BC0-A96614C31AEB}"/>
              </a:ext>
            </a:extLst>
          </p:cNvPr>
          <p:cNvSpPr>
            <a:spLocks noGrp="1"/>
          </p:cNvSpPr>
          <p:nvPr>
            <p:ph type="title"/>
          </p:nvPr>
        </p:nvSpPr>
        <p:spPr/>
        <p:txBody>
          <a:bodyPr/>
          <a:lstStyle/>
          <a:p>
            <a:r>
              <a:rPr lang="en-GB" dirty="0"/>
              <a:t>ROTARY</a:t>
            </a:r>
          </a:p>
        </p:txBody>
      </p:sp>
      <p:sp>
        <p:nvSpPr>
          <p:cNvPr id="3" name="Content Placeholder 2">
            <a:extLst>
              <a:ext uri="{FF2B5EF4-FFF2-40B4-BE49-F238E27FC236}">
                <a16:creationId xmlns:a16="http://schemas.microsoft.com/office/drawing/2014/main" id="{758E9930-ECC2-2D7D-AA98-6C20A6CC133A}"/>
              </a:ext>
            </a:extLst>
          </p:cNvPr>
          <p:cNvSpPr>
            <a:spLocks noGrp="1"/>
          </p:cNvSpPr>
          <p:nvPr>
            <p:ph idx="1"/>
          </p:nvPr>
        </p:nvSpPr>
        <p:spPr>
          <a:xfrm>
            <a:off x="628650" y="1538868"/>
            <a:ext cx="7886700" cy="4471639"/>
          </a:xfrm>
        </p:spPr>
        <p:txBody>
          <a:bodyPr>
            <a:normAutofit/>
          </a:bodyPr>
          <a:lstStyle/>
          <a:p>
            <a:pPr>
              <a:spcAft>
                <a:spcPts val="600"/>
              </a:spcAft>
            </a:pPr>
            <a:r>
              <a:rPr lang="en-GB" sz="2000" b="1" dirty="0">
                <a:latin typeface="+mj-lt"/>
              </a:rPr>
              <a:t>An international organisation:</a:t>
            </a:r>
          </a:p>
          <a:p>
            <a:pPr lvl="1">
              <a:spcAft>
                <a:spcPts val="600"/>
              </a:spcAft>
            </a:pPr>
            <a:r>
              <a:rPr lang="en-GB" sz="1600" dirty="0">
                <a:latin typeface="+mj-lt"/>
              </a:rPr>
              <a:t>1.4m members</a:t>
            </a:r>
          </a:p>
          <a:p>
            <a:pPr lvl="1">
              <a:spcAft>
                <a:spcPts val="600"/>
              </a:spcAft>
            </a:pPr>
            <a:r>
              <a:rPr lang="en-GB" sz="1600" dirty="0">
                <a:latin typeface="+mj-lt"/>
              </a:rPr>
              <a:t>46,000 clubs</a:t>
            </a:r>
          </a:p>
          <a:p>
            <a:pPr lvl="1">
              <a:spcAft>
                <a:spcPts val="600"/>
              </a:spcAft>
            </a:pPr>
            <a:r>
              <a:rPr lang="en-GB" sz="1600" dirty="0">
                <a:latin typeface="+mj-lt"/>
              </a:rPr>
              <a:t>The majority of countries have a Rotary presence.</a:t>
            </a:r>
          </a:p>
          <a:p>
            <a:pPr lvl="1">
              <a:spcAft>
                <a:spcPts val="600"/>
              </a:spcAft>
            </a:pPr>
            <a:r>
              <a:rPr lang="en-GB" sz="1600" b="0" i="0" u="none" strike="noStrike" dirty="0">
                <a:solidFill>
                  <a:srgbClr val="39424A"/>
                </a:solidFill>
                <a:effectLst/>
                <a:latin typeface="+mj-lt"/>
              </a:rPr>
              <a:t>Rotary members believe that we have a shared responsibility to take action on our world’s most persistent issues</a:t>
            </a:r>
          </a:p>
          <a:p>
            <a:pPr>
              <a:spcAft>
                <a:spcPts val="600"/>
              </a:spcAft>
            </a:pPr>
            <a:r>
              <a:rPr lang="en-GB" sz="2000" b="1" i="0" u="none" strike="noStrike" dirty="0">
                <a:solidFill>
                  <a:srgbClr val="39424A"/>
                </a:solidFill>
                <a:effectLst/>
                <a:latin typeface="+mj-lt"/>
              </a:rPr>
              <a:t>Our mission</a:t>
            </a:r>
          </a:p>
          <a:p>
            <a:pPr lvl="1">
              <a:spcAft>
                <a:spcPts val="600"/>
              </a:spcAft>
            </a:pPr>
            <a:r>
              <a:rPr lang="en-GB" sz="1600" b="0" i="0" u="none" strike="noStrike" dirty="0">
                <a:solidFill>
                  <a:srgbClr val="39424A"/>
                </a:solidFill>
                <a:effectLst/>
                <a:latin typeface="+mj-lt"/>
              </a:rPr>
              <a:t>We provide service to others, promote integrity, and advance world understanding, goodwill, and peace through our fellowship of business, professional, and community leaders.</a:t>
            </a:r>
          </a:p>
          <a:p>
            <a:pPr>
              <a:spcAft>
                <a:spcPts val="600"/>
              </a:spcAft>
            </a:pPr>
            <a:r>
              <a:rPr lang="en-GB" sz="2000" b="1" i="0" u="none" strike="noStrike" dirty="0">
                <a:solidFill>
                  <a:srgbClr val="39424A"/>
                </a:solidFill>
                <a:effectLst/>
                <a:latin typeface="+mj-lt"/>
              </a:rPr>
              <a:t>Vision statement</a:t>
            </a:r>
          </a:p>
          <a:p>
            <a:pPr lvl="1">
              <a:spcAft>
                <a:spcPts val="600"/>
              </a:spcAft>
            </a:pPr>
            <a:r>
              <a:rPr lang="en-GB" sz="1600" b="0" i="0" u="none" strike="noStrike" dirty="0">
                <a:solidFill>
                  <a:srgbClr val="39424A"/>
                </a:solidFill>
                <a:effectLst/>
                <a:latin typeface="+mj-lt"/>
              </a:rPr>
              <a:t>Together, we see a world where people unite and take action to create lasting change — across the globe, in our communities, and in ourselves.</a:t>
            </a:r>
          </a:p>
          <a:p>
            <a:pPr>
              <a:spcAft>
                <a:spcPts val="600"/>
              </a:spcAft>
            </a:pPr>
            <a:endParaRPr lang="en-GB" sz="2000" dirty="0">
              <a:latin typeface="+mj-lt"/>
            </a:endParaRPr>
          </a:p>
          <a:p>
            <a:pPr lvl="1">
              <a:spcAft>
                <a:spcPts val="600"/>
              </a:spcAft>
            </a:pPr>
            <a:endParaRPr lang="en-GB" sz="1600" dirty="0">
              <a:latin typeface="+mj-lt"/>
            </a:endParaRPr>
          </a:p>
          <a:p>
            <a:pPr lvl="1">
              <a:spcAft>
                <a:spcPts val="600"/>
              </a:spcAft>
            </a:pPr>
            <a:endParaRPr lang="en-GB" sz="1600" dirty="0">
              <a:latin typeface="+mj-lt"/>
            </a:endParaRPr>
          </a:p>
        </p:txBody>
      </p:sp>
    </p:spTree>
    <p:extLst>
      <p:ext uri="{BB962C8B-B14F-4D97-AF65-F5344CB8AC3E}">
        <p14:creationId xmlns:p14="http://schemas.microsoft.com/office/powerpoint/2010/main" val="2668724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DE860-3ECE-4F6B-EBDA-21C98D2E63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E08071-EAF9-811E-7E27-60941DFDC3F5}"/>
              </a:ext>
            </a:extLst>
          </p:cNvPr>
          <p:cNvSpPr>
            <a:spLocks noGrp="1"/>
          </p:cNvSpPr>
          <p:nvPr>
            <p:ph type="title"/>
          </p:nvPr>
        </p:nvSpPr>
        <p:spPr/>
        <p:txBody>
          <a:bodyPr/>
          <a:lstStyle/>
          <a:p>
            <a:r>
              <a:rPr lang="en-GB" dirty="0"/>
              <a:t>ROTARY</a:t>
            </a:r>
          </a:p>
        </p:txBody>
      </p:sp>
      <p:sp>
        <p:nvSpPr>
          <p:cNvPr id="3" name="Content Placeholder 2">
            <a:extLst>
              <a:ext uri="{FF2B5EF4-FFF2-40B4-BE49-F238E27FC236}">
                <a16:creationId xmlns:a16="http://schemas.microsoft.com/office/drawing/2014/main" id="{7A449A33-B1C9-399F-2C22-E55C4C7F8EFF}"/>
              </a:ext>
            </a:extLst>
          </p:cNvPr>
          <p:cNvSpPr>
            <a:spLocks noGrp="1"/>
          </p:cNvSpPr>
          <p:nvPr>
            <p:ph idx="1"/>
          </p:nvPr>
        </p:nvSpPr>
        <p:spPr>
          <a:xfrm>
            <a:off x="628650" y="1690689"/>
            <a:ext cx="7886700" cy="4520540"/>
          </a:xfrm>
        </p:spPr>
        <p:txBody>
          <a:bodyPr>
            <a:normAutofit fontScale="92500" lnSpcReduction="20000"/>
          </a:bodyPr>
          <a:lstStyle/>
          <a:p>
            <a:pPr>
              <a:spcAft>
                <a:spcPts val="800"/>
              </a:spcAft>
            </a:pPr>
            <a:r>
              <a:rPr lang="en-GB" b="1" dirty="0"/>
              <a:t>The OBJECT of ROTARY:</a:t>
            </a:r>
          </a:p>
          <a:p>
            <a:pPr lvl="1">
              <a:spcAft>
                <a:spcPts val="800"/>
              </a:spcAft>
            </a:pPr>
            <a:r>
              <a:rPr lang="en-GB" dirty="0"/>
              <a:t>The Object of Rotary is to encourage and foster the ideal of service as a basis of worthy enterprise and, in particular, to encourage and foster:</a:t>
            </a:r>
          </a:p>
          <a:p>
            <a:pPr lvl="2">
              <a:spcAft>
                <a:spcPts val="800"/>
              </a:spcAft>
            </a:pPr>
            <a:r>
              <a:rPr lang="en-GB" b="1" dirty="0"/>
              <a:t>FIRST: </a:t>
            </a:r>
            <a:r>
              <a:rPr lang="en-GB" dirty="0"/>
              <a:t>The development of acquaintance as an opportunity for service;</a:t>
            </a:r>
          </a:p>
          <a:p>
            <a:pPr lvl="2">
              <a:spcAft>
                <a:spcPts val="800"/>
              </a:spcAft>
            </a:pPr>
            <a:r>
              <a:rPr lang="en-GB" b="1" dirty="0"/>
              <a:t>SECOND</a:t>
            </a:r>
            <a:r>
              <a:rPr lang="en-GB" dirty="0"/>
              <a:t>: High ethical standards in business and professions; the recognition of the worthiness of all useful occupations; and the dignifying of each Rotarian’s occupation as an opportunity to serve society;</a:t>
            </a:r>
          </a:p>
          <a:p>
            <a:pPr lvl="2">
              <a:spcAft>
                <a:spcPts val="800"/>
              </a:spcAft>
            </a:pPr>
            <a:r>
              <a:rPr lang="en-GB" b="1" dirty="0"/>
              <a:t>THIRD</a:t>
            </a:r>
            <a:r>
              <a:rPr lang="en-GB" dirty="0"/>
              <a:t>: The application of the ideal of service in each Rotarian’s personal, business, and community life;</a:t>
            </a:r>
          </a:p>
          <a:p>
            <a:pPr lvl="2">
              <a:spcAft>
                <a:spcPts val="800"/>
              </a:spcAft>
            </a:pPr>
            <a:r>
              <a:rPr lang="en-GB" b="1" dirty="0"/>
              <a:t>FOURTH</a:t>
            </a:r>
            <a:r>
              <a:rPr lang="en-GB" dirty="0"/>
              <a:t>: The advancement of international understanding, goodwill, and peace through a world fellowship of business and professional persons united in the ideal of service.</a:t>
            </a:r>
          </a:p>
          <a:p>
            <a:pPr lvl="1">
              <a:spcAft>
                <a:spcPts val="800"/>
              </a:spcAft>
            </a:pPr>
            <a:endParaRPr lang="en-GB" dirty="0"/>
          </a:p>
          <a:p>
            <a:pPr lvl="1">
              <a:spcAft>
                <a:spcPts val="800"/>
              </a:spcAft>
            </a:pPr>
            <a:endParaRPr lang="en-GB" dirty="0"/>
          </a:p>
        </p:txBody>
      </p:sp>
    </p:spTree>
    <p:extLst>
      <p:ext uri="{BB962C8B-B14F-4D97-AF65-F5344CB8AC3E}">
        <p14:creationId xmlns:p14="http://schemas.microsoft.com/office/powerpoint/2010/main" val="2168739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ECE8E-EEB3-BA85-1494-ECC9342FE9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7E0B31-99BA-1BE4-5AA6-42FC3096D863}"/>
              </a:ext>
            </a:extLst>
          </p:cNvPr>
          <p:cNvSpPr>
            <a:spLocks noGrp="1"/>
          </p:cNvSpPr>
          <p:nvPr>
            <p:ph type="title"/>
          </p:nvPr>
        </p:nvSpPr>
        <p:spPr/>
        <p:txBody>
          <a:bodyPr/>
          <a:lstStyle/>
          <a:p>
            <a:r>
              <a:rPr lang="en-GB" dirty="0"/>
              <a:t>ROTARY</a:t>
            </a:r>
          </a:p>
        </p:txBody>
      </p:sp>
      <p:sp>
        <p:nvSpPr>
          <p:cNvPr id="3" name="Content Placeholder 2">
            <a:extLst>
              <a:ext uri="{FF2B5EF4-FFF2-40B4-BE49-F238E27FC236}">
                <a16:creationId xmlns:a16="http://schemas.microsoft.com/office/drawing/2014/main" id="{635277EC-63B1-2FC0-EB52-D1A09E503A14}"/>
              </a:ext>
            </a:extLst>
          </p:cNvPr>
          <p:cNvSpPr>
            <a:spLocks noGrp="1"/>
          </p:cNvSpPr>
          <p:nvPr>
            <p:ph idx="1"/>
          </p:nvPr>
        </p:nvSpPr>
        <p:spPr>
          <a:xfrm>
            <a:off x="628650" y="1690688"/>
            <a:ext cx="7886700" cy="4420179"/>
          </a:xfrm>
        </p:spPr>
        <p:txBody>
          <a:bodyPr>
            <a:normAutofit fontScale="92500" lnSpcReduction="20000"/>
          </a:bodyPr>
          <a:lstStyle/>
          <a:p>
            <a:pPr>
              <a:spcAft>
                <a:spcPts val="800"/>
              </a:spcAft>
            </a:pPr>
            <a:r>
              <a:rPr lang="en-GB" sz="3300" b="1" dirty="0"/>
              <a:t>The Four-Way Test</a:t>
            </a:r>
          </a:p>
          <a:p>
            <a:pPr lvl="1">
              <a:spcAft>
                <a:spcPts val="800"/>
              </a:spcAft>
            </a:pPr>
            <a:r>
              <a:rPr lang="en-GB" dirty="0"/>
              <a:t>The Four-Way Test is a nonpartisan and non-sectarian ethical guide for Rotarians to use for their personal and professional relationships. The test has been translated into more than 100 languages, and sometimes Rotarians recite it at club meetings:</a:t>
            </a:r>
          </a:p>
          <a:p>
            <a:pPr marL="342900" lvl="1" indent="0">
              <a:spcAft>
                <a:spcPts val="800"/>
              </a:spcAft>
              <a:buNone/>
            </a:pPr>
            <a:endParaRPr lang="en-GB" dirty="0"/>
          </a:p>
          <a:p>
            <a:pPr marL="0" indent="0">
              <a:spcAft>
                <a:spcPts val="800"/>
              </a:spcAft>
              <a:buNone/>
            </a:pPr>
            <a:r>
              <a:rPr lang="en-GB" sz="2250" dirty="0"/>
              <a:t>Of the things we think, say or do</a:t>
            </a:r>
          </a:p>
          <a:p>
            <a:pPr lvl="1">
              <a:spcAft>
                <a:spcPts val="800"/>
              </a:spcAft>
            </a:pPr>
            <a:r>
              <a:rPr lang="en-GB" dirty="0"/>
              <a:t>Is it the TRUTH?</a:t>
            </a:r>
          </a:p>
          <a:p>
            <a:pPr lvl="1">
              <a:spcAft>
                <a:spcPts val="800"/>
              </a:spcAft>
            </a:pPr>
            <a:r>
              <a:rPr lang="en-GB" dirty="0"/>
              <a:t>Is it FAIR to all concerned?</a:t>
            </a:r>
          </a:p>
          <a:p>
            <a:pPr lvl="1">
              <a:spcAft>
                <a:spcPts val="800"/>
              </a:spcAft>
            </a:pPr>
            <a:r>
              <a:rPr lang="en-GB" dirty="0"/>
              <a:t>Will it build GOODWILL and BETTER FRIENDSHIPS?</a:t>
            </a:r>
          </a:p>
          <a:p>
            <a:pPr lvl="1">
              <a:spcAft>
                <a:spcPts val="800"/>
              </a:spcAft>
            </a:pPr>
            <a:r>
              <a:rPr lang="en-GB" dirty="0"/>
              <a:t>Will it be BENEFICIAL to all concerned?</a:t>
            </a:r>
          </a:p>
          <a:p>
            <a:pPr lvl="1">
              <a:spcAft>
                <a:spcPts val="800"/>
              </a:spcAft>
            </a:pPr>
            <a:endParaRPr lang="en-GB" dirty="0"/>
          </a:p>
        </p:txBody>
      </p:sp>
    </p:spTree>
    <p:extLst>
      <p:ext uri="{BB962C8B-B14F-4D97-AF65-F5344CB8AC3E}">
        <p14:creationId xmlns:p14="http://schemas.microsoft.com/office/powerpoint/2010/main" val="4005373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57E03-2BFB-1548-BE5A-406F931B84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3ECD39-2F29-258A-0F56-E07E2FBE8EC9}"/>
              </a:ext>
            </a:extLst>
          </p:cNvPr>
          <p:cNvSpPr>
            <a:spLocks noGrp="1"/>
          </p:cNvSpPr>
          <p:nvPr>
            <p:ph type="title"/>
          </p:nvPr>
        </p:nvSpPr>
        <p:spPr/>
        <p:txBody>
          <a:bodyPr/>
          <a:lstStyle/>
          <a:p>
            <a:r>
              <a:rPr lang="en-GB" dirty="0"/>
              <a:t>ROTARY – 7 areas of focus</a:t>
            </a:r>
          </a:p>
        </p:txBody>
      </p:sp>
      <p:sp>
        <p:nvSpPr>
          <p:cNvPr id="3" name="Content Placeholder 2">
            <a:extLst>
              <a:ext uri="{FF2B5EF4-FFF2-40B4-BE49-F238E27FC236}">
                <a16:creationId xmlns:a16="http://schemas.microsoft.com/office/drawing/2014/main" id="{228D937C-94ED-2B0D-F187-1B4671626E2D}"/>
              </a:ext>
            </a:extLst>
          </p:cNvPr>
          <p:cNvSpPr>
            <a:spLocks noGrp="1"/>
          </p:cNvSpPr>
          <p:nvPr>
            <p:ph idx="1"/>
          </p:nvPr>
        </p:nvSpPr>
        <p:spPr>
          <a:xfrm>
            <a:off x="628650" y="1460810"/>
            <a:ext cx="7886700" cy="5196468"/>
          </a:xfrm>
        </p:spPr>
        <p:txBody>
          <a:bodyPr>
            <a:normAutofit fontScale="55000" lnSpcReduction="20000"/>
          </a:bodyPr>
          <a:lstStyle/>
          <a:p>
            <a:pPr>
              <a:spcAft>
                <a:spcPts val="300"/>
              </a:spcAft>
            </a:pPr>
            <a:r>
              <a:rPr lang="en-GB" b="1" dirty="0"/>
              <a:t>Peacebuilding and conflict prevention</a:t>
            </a:r>
          </a:p>
          <a:p>
            <a:pPr lvl="1">
              <a:spcAft>
                <a:spcPts val="300"/>
              </a:spcAft>
            </a:pPr>
            <a:r>
              <a:rPr lang="en-GB" dirty="0"/>
              <a:t>Rotary encourages conversations to foster understanding and trains leaders to prevent and mediate conflict. </a:t>
            </a:r>
          </a:p>
          <a:p>
            <a:pPr>
              <a:spcAft>
                <a:spcPts val="300"/>
              </a:spcAft>
            </a:pPr>
            <a:r>
              <a:rPr lang="en-GB" b="1" dirty="0"/>
              <a:t>Disease prevention and treatment</a:t>
            </a:r>
          </a:p>
          <a:p>
            <a:pPr lvl="1">
              <a:spcAft>
                <a:spcPts val="300"/>
              </a:spcAft>
            </a:pPr>
            <a:r>
              <a:rPr lang="en-GB" dirty="0"/>
              <a:t>Rotary educates communities and improves access to health care to stop the spread of diseases like polio, HIV/AIDS, and malaria. </a:t>
            </a:r>
          </a:p>
          <a:p>
            <a:pPr>
              <a:spcAft>
                <a:spcPts val="300"/>
              </a:spcAft>
            </a:pPr>
            <a:r>
              <a:rPr lang="en-GB" b="1" dirty="0"/>
              <a:t>Water, sanitation, and hygiene</a:t>
            </a:r>
          </a:p>
          <a:p>
            <a:pPr lvl="1">
              <a:spcAft>
                <a:spcPts val="300"/>
              </a:spcAft>
            </a:pPr>
            <a:r>
              <a:rPr lang="en-GB" dirty="0"/>
              <a:t>Rotary supports local solutions to provide clean water, sanitation, and hygiene to more people. </a:t>
            </a:r>
          </a:p>
          <a:p>
            <a:pPr>
              <a:spcAft>
                <a:spcPts val="300"/>
              </a:spcAft>
            </a:pPr>
            <a:r>
              <a:rPr lang="en-GB" b="1" dirty="0"/>
              <a:t>Maternal and child health</a:t>
            </a:r>
          </a:p>
          <a:p>
            <a:pPr lvl="1">
              <a:spcAft>
                <a:spcPts val="300"/>
              </a:spcAft>
            </a:pPr>
            <a:r>
              <a:rPr lang="en-GB" dirty="0"/>
              <a:t>Rotary focuses on saving mothers and children from malnutrition, poor health care, and inadequate sanitation. </a:t>
            </a:r>
          </a:p>
          <a:p>
            <a:pPr>
              <a:spcAft>
                <a:spcPts val="300"/>
              </a:spcAft>
            </a:pPr>
            <a:r>
              <a:rPr lang="en-GB" b="1" dirty="0"/>
              <a:t>Basic education and literacy</a:t>
            </a:r>
          </a:p>
          <a:p>
            <a:pPr lvl="1">
              <a:spcAft>
                <a:spcPts val="300"/>
              </a:spcAft>
            </a:pPr>
            <a:r>
              <a:rPr lang="en-GB" dirty="0"/>
              <a:t>Rotary supports education to help end illiteracy. </a:t>
            </a:r>
          </a:p>
          <a:p>
            <a:pPr>
              <a:spcAft>
                <a:spcPts val="300"/>
              </a:spcAft>
            </a:pPr>
            <a:r>
              <a:rPr lang="en-GB" b="1" dirty="0"/>
              <a:t>Community economic development</a:t>
            </a:r>
          </a:p>
          <a:p>
            <a:pPr lvl="1">
              <a:spcAft>
                <a:spcPts val="300"/>
              </a:spcAft>
            </a:pPr>
            <a:r>
              <a:rPr lang="en-GB" dirty="0"/>
              <a:t>Rotary supports investments in people and communities to alleviate poverty and create economic improvements. </a:t>
            </a:r>
          </a:p>
          <a:p>
            <a:pPr>
              <a:spcAft>
                <a:spcPts val="300"/>
              </a:spcAft>
            </a:pPr>
            <a:r>
              <a:rPr lang="en-GB" b="1" dirty="0"/>
              <a:t>Environment</a:t>
            </a:r>
            <a:r>
              <a:rPr lang="en-GB" dirty="0"/>
              <a:t>	</a:t>
            </a:r>
          </a:p>
          <a:p>
            <a:pPr lvl="1">
              <a:spcAft>
                <a:spcPts val="300"/>
              </a:spcAft>
            </a:pPr>
            <a:r>
              <a:rPr lang="en-GB" dirty="0"/>
              <a:t>Rotary members tackle environmental issues by coming up with projects, using their connections to change policy, and planning for the future. </a:t>
            </a:r>
          </a:p>
        </p:txBody>
      </p:sp>
    </p:spTree>
    <p:extLst>
      <p:ext uri="{BB962C8B-B14F-4D97-AF65-F5344CB8AC3E}">
        <p14:creationId xmlns:p14="http://schemas.microsoft.com/office/powerpoint/2010/main" val="4209060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AB74D-F770-5AD8-2821-8226B34D06B1}"/>
              </a:ext>
            </a:extLst>
          </p:cNvPr>
          <p:cNvSpPr>
            <a:spLocks noGrp="1"/>
          </p:cNvSpPr>
          <p:nvPr>
            <p:ph type="title"/>
          </p:nvPr>
        </p:nvSpPr>
        <p:spPr>
          <a:xfrm>
            <a:off x="628650" y="365127"/>
            <a:ext cx="7886700" cy="1095684"/>
          </a:xfrm>
        </p:spPr>
        <p:txBody>
          <a:bodyPr>
            <a:normAutofit/>
          </a:bodyPr>
          <a:lstStyle/>
          <a:p>
            <a:r>
              <a:rPr lang="en-GB" sz="3600" dirty="0"/>
              <a:t>Benefits of being a Rotarian (1)</a:t>
            </a:r>
          </a:p>
        </p:txBody>
      </p:sp>
      <p:sp>
        <p:nvSpPr>
          <p:cNvPr id="3" name="Content Placeholder 2">
            <a:extLst>
              <a:ext uri="{FF2B5EF4-FFF2-40B4-BE49-F238E27FC236}">
                <a16:creationId xmlns:a16="http://schemas.microsoft.com/office/drawing/2014/main" id="{53908F5E-C623-54FB-A567-E660037244F2}"/>
              </a:ext>
            </a:extLst>
          </p:cNvPr>
          <p:cNvSpPr>
            <a:spLocks noGrp="1"/>
          </p:cNvSpPr>
          <p:nvPr>
            <p:ph idx="1"/>
          </p:nvPr>
        </p:nvSpPr>
        <p:spPr>
          <a:xfrm>
            <a:off x="628650" y="1460810"/>
            <a:ext cx="7886700" cy="4884233"/>
          </a:xfrm>
        </p:spPr>
        <p:txBody>
          <a:bodyPr>
            <a:normAutofit/>
          </a:bodyPr>
          <a:lstStyle/>
          <a:p>
            <a:pPr marL="0" indent="0" fontAlgn="base">
              <a:spcBef>
                <a:spcPts val="0"/>
              </a:spcBef>
              <a:spcAft>
                <a:spcPts val="600"/>
              </a:spcAft>
              <a:buNone/>
            </a:pPr>
            <a:r>
              <a:rPr lang="en-GB" sz="1050" b="1" dirty="0">
                <a:solidFill>
                  <a:srgbClr val="000000"/>
                </a:solidFill>
                <a:latin typeface="helvetica-w01-roman"/>
              </a:rPr>
              <a:t>1. Giving back / service opportunities</a:t>
            </a:r>
            <a:endParaRPr lang="en-GB" sz="1050" b="1" dirty="0">
              <a:solidFill>
                <a:srgbClr val="000000"/>
              </a:solidFill>
              <a:latin typeface="Arial" panose="020B0604020202020204" pitchFamily="34" charset="0"/>
            </a:endParaRPr>
          </a:p>
          <a:p>
            <a:pPr marL="0" indent="0" fontAlgn="base">
              <a:spcBef>
                <a:spcPts val="0"/>
              </a:spcBef>
              <a:spcAft>
                <a:spcPts val="600"/>
              </a:spcAft>
              <a:buNone/>
            </a:pPr>
            <a:r>
              <a:rPr lang="en-GB" sz="1200" b="0" i="0" u="none" strike="noStrike" dirty="0">
                <a:solidFill>
                  <a:srgbClr val="000000"/>
                </a:solidFill>
                <a:effectLst/>
                <a:latin typeface="helvetica-w01-roman"/>
              </a:rPr>
              <a:t>Rotarians have many opportunities for service projects, both locally and internationally. Service programs address such concerns as health care, hunger, poverty, illiteracy, and the environment. Rotarians experience the enjoyment and pride that comes from giving back to the community. There are countless opportunities to make a difference to those less fortunate than ourselves. If you like helping others, here is your chance to do something worthwhile and make a real difference. Being a Rotarian is richly </a:t>
            </a:r>
            <a:r>
              <a:rPr lang="en-GB" sz="1200" b="1" i="0" u="none" strike="noStrike" dirty="0">
                <a:solidFill>
                  <a:srgbClr val="000000"/>
                </a:solidFill>
                <a:effectLst/>
                <a:latin typeface="helvetica-w01-roman"/>
              </a:rPr>
              <a:t>rewarding and Rotarians help each other and collectively help others.</a:t>
            </a:r>
            <a:endParaRPr lang="en-GB" sz="1200" b="1" i="0" u="none" strike="noStrike" dirty="0">
              <a:solidFill>
                <a:srgbClr val="000000"/>
              </a:solidFill>
              <a:effectLst/>
              <a:latin typeface="Arial" panose="020B0604020202020204" pitchFamily="34" charset="0"/>
            </a:endParaRPr>
          </a:p>
          <a:p>
            <a:pPr marL="0" indent="0" fontAlgn="base">
              <a:spcBef>
                <a:spcPts val="0"/>
              </a:spcBef>
              <a:spcAft>
                <a:spcPts val="600"/>
              </a:spcAft>
              <a:buNone/>
            </a:pPr>
            <a:r>
              <a:rPr lang="en-GB" sz="1050" b="1" dirty="0">
                <a:solidFill>
                  <a:srgbClr val="000000"/>
                </a:solidFill>
                <a:latin typeface="helvetica-w01-roman"/>
              </a:rPr>
              <a:t>2. Friendship</a:t>
            </a:r>
            <a:endParaRPr lang="en-GB" sz="1050" b="1" dirty="0">
              <a:solidFill>
                <a:srgbClr val="000000"/>
              </a:solidFill>
              <a:latin typeface="Arial" panose="020B0604020202020204" pitchFamily="34" charset="0"/>
            </a:endParaRPr>
          </a:p>
          <a:p>
            <a:pPr marL="0" indent="0" fontAlgn="base">
              <a:spcBef>
                <a:spcPts val="0"/>
              </a:spcBef>
              <a:spcAft>
                <a:spcPts val="600"/>
              </a:spcAft>
              <a:buNone/>
            </a:pPr>
            <a:r>
              <a:rPr lang="en-GB" sz="1200" b="0" i="0" u="none" strike="noStrike" dirty="0">
                <a:solidFill>
                  <a:srgbClr val="000000"/>
                </a:solidFill>
                <a:effectLst/>
                <a:latin typeface="helvetica-w01-roman"/>
              </a:rPr>
              <a:t>In an increasingly complex world, Rotary provides one of the most basic human needs; the need for friendship. Rotary was founded on fellowship, an ideal that remains a major attraction of membership today. Club members enjoy the camaraderie with like-minded people, and club projects offer additional opportunities to develop enduring friendships. Rotary club members who travel have friendly contacts in almost every city in the world. Make friends in your own community and further afield.</a:t>
            </a:r>
            <a:endParaRPr lang="en-GB" sz="1200" b="0" i="0" u="none" strike="noStrike" dirty="0">
              <a:solidFill>
                <a:srgbClr val="000000"/>
              </a:solidFill>
              <a:effectLst/>
              <a:latin typeface="Arial" panose="020B0604020202020204" pitchFamily="34" charset="0"/>
            </a:endParaRPr>
          </a:p>
          <a:p>
            <a:pPr marL="0" indent="0" fontAlgn="base">
              <a:spcBef>
                <a:spcPts val="0"/>
              </a:spcBef>
              <a:spcAft>
                <a:spcPts val="600"/>
              </a:spcAft>
              <a:buNone/>
            </a:pPr>
            <a:r>
              <a:rPr lang="en-GB" sz="1050" b="1" dirty="0">
                <a:solidFill>
                  <a:srgbClr val="000000"/>
                </a:solidFill>
                <a:latin typeface="helvetica-w01-roman"/>
              </a:rPr>
              <a:t>3. Personal growth and development </a:t>
            </a:r>
            <a:endParaRPr lang="en-GB" sz="1050" b="1" dirty="0">
              <a:solidFill>
                <a:srgbClr val="000000"/>
              </a:solidFill>
              <a:latin typeface="Arial" panose="020B0604020202020204" pitchFamily="34" charset="0"/>
            </a:endParaRPr>
          </a:p>
          <a:p>
            <a:pPr marL="0" indent="0" fontAlgn="base">
              <a:spcBef>
                <a:spcPts val="0"/>
              </a:spcBef>
              <a:spcAft>
                <a:spcPts val="600"/>
              </a:spcAft>
              <a:buNone/>
            </a:pPr>
            <a:br>
              <a:rPr lang="en-GB" sz="1200" b="0" i="0" u="none" strike="noStrike" dirty="0">
                <a:solidFill>
                  <a:srgbClr val="000000"/>
                </a:solidFill>
                <a:effectLst/>
                <a:latin typeface="Arial" panose="020B0604020202020204" pitchFamily="34" charset="0"/>
              </a:rPr>
            </a:br>
            <a:r>
              <a:rPr lang="en-GB" sz="1200" b="0" i="0" u="none" strike="noStrike" dirty="0">
                <a:solidFill>
                  <a:srgbClr val="000000"/>
                </a:solidFill>
                <a:effectLst/>
                <a:latin typeface="helvetica-w01-roman"/>
              </a:rPr>
              <a:t>Membership of Rotary develops leadership, public speaking, social, business, personal and vocational skills as well as improving cultural awareness and broad social skills. Rotary takes ordinary individuals and puts them into extraordinary circumstance. Simply stated, membership in Rotary helps to make our members better – better individuals, community leaders, internationalists, and humanitarians. </a:t>
            </a:r>
            <a:endParaRPr lang="en-GB" sz="1200" b="0" i="0" u="none" strike="noStrike" dirty="0">
              <a:solidFill>
                <a:srgbClr val="000000"/>
              </a:solidFill>
              <a:effectLst/>
              <a:latin typeface="Arial" panose="020B0604020202020204" pitchFamily="34" charset="0"/>
            </a:endParaRPr>
          </a:p>
          <a:p>
            <a:pPr marL="0" indent="0" fontAlgn="base">
              <a:spcBef>
                <a:spcPts val="0"/>
              </a:spcBef>
              <a:spcAft>
                <a:spcPts val="600"/>
              </a:spcAft>
              <a:buNone/>
            </a:pPr>
            <a:r>
              <a:rPr lang="en-GB" sz="1050" b="1" dirty="0">
                <a:solidFill>
                  <a:srgbClr val="000000"/>
                </a:solidFill>
                <a:latin typeface="helvetica-w01-roman"/>
              </a:rPr>
              <a:t>4. International Connections</a:t>
            </a:r>
            <a:endParaRPr lang="en-GB" sz="1050" dirty="0">
              <a:solidFill>
                <a:srgbClr val="000000"/>
              </a:solidFill>
              <a:latin typeface="Arial" panose="020B0604020202020204" pitchFamily="34" charset="0"/>
            </a:endParaRPr>
          </a:p>
          <a:p>
            <a:pPr marL="0" indent="0" fontAlgn="base">
              <a:spcBef>
                <a:spcPts val="0"/>
              </a:spcBef>
              <a:spcAft>
                <a:spcPts val="600"/>
              </a:spcAft>
              <a:buNone/>
            </a:pPr>
            <a:r>
              <a:rPr lang="en-GB" sz="1200" b="0" i="0" u="none" strike="noStrike" dirty="0">
                <a:solidFill>
                  <a:srgbClr val="000000"/>
                </a:solidFill>
                <a:effectLst/>
                <a:latin typeface="helvetica-w01-roman"/>
              </a:rPr>
              <a:t>One of Rotary’s highest objectives is to build goodwill and peace throughout the world. With over 35,000 clubs in over 200 countries, wherever you travel, for pleasure or on business, you can contact local Rotarians for friendship or assistance. Every Rotarian is welcome - even encouraged - to attend any of the clubs around the world and you have instant friends in the world community. Because there are Rotary clubs everywhere, many a Rotarian in need of a doctor, lawyer, hotel, dentist, advice, etc., while traveling has found assistance through Rotary. Visiting a Rotary club while you are traveling will give you immediate access to local resources and information.</a:t>
            </a:r>
            <a:endParaRPr lang="en-GB" sz="1200" b="0" i="0" u="none" strike="noStrike"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926928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B2130-EF93-A3A9-1AA3-F46910F4FD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C6A76F-1F92-C5D0-81EB-B053D4246BB0}"/>
              </a:ext>
            </a:extLst>
          </p:cNvPr>
          <p:cNvSpPr>
            <a:spLocks noGrp="1"/>
          </p:cNvSpPr>
          <p:nvPr>
            <p:ph type="title"/>
          </p:nvPr>
        </p:nvSpPr>
        <p:spPr/>
        <p:txBody>
          <a:bodyPr>
            <a:normAutofit/>
          </a:bodyPr>
          <a:lstStyle/>
          <a:p>
            <a:r>
              <a:rPr lang="en-GB" sz="3600" dirty="0"/>
              <a:t>Benefits of being a Rotarian (2)</a:t>
            </a:r>
          </a:p>
        </p:txBody>
      </p:sp>
      <p:sp>
        <p:nvSpPr>
          <p:cNvPr id="3" name="Content Placeholder 2">
            <a:extLst>
              <a:ext uri="{FF2B5EF4-FFF2-40B4-BE49-F238E27FC236}">
                <a16:creationId xmlns:a16="http://schemas.microsoft.com/office/drawing/2014/main" id="{08767100-5689-C16B-CCA8-63607BF9B267}"/>
              </a:ext>
            </a:extLst>
          </p:cNvPr>
          <p:cNvSpPr>
            <a:spLocks noGrp="1"/>
          </p:cNvSpPr>
          <p:nvPr>
            <p:ph idx="1"/>
          </p:nvPr>
        </p:nvSpPr>
        <p:spPr>
          <a:xfrm>
            <a:off x="628650" y="1427356"/>
            <a:ext cx="7886700" cy="5151863"/>
          </a:xfrm>
        </p:spPr>
        <p:txBody>
          <a:bodyPr>
            <a:noAutofit/>
          </a:bodyPr>
          <a:lstStyle/>
          <a:p>
            <a:pPr marL="0" indent="0" fontAlgn="base">
              <a:spcBef>
                <a:spcPts val="0"/>
              </a:spcBef>
              <a:spcAft>
                <a:spcPts val="600"/>
              </a:spcAft>
              <a:buNone/>
            </a:pPr>
            <a:r>
              <a:rPr lang="en-GB" sz="1200" dirty="0">
                <a:solidFill>
                  <a:srgbClr val="000000"/>
                </a:solidFill>
              </a:rPr>
              <a:t>5. </a:t>
            </a:r>
            <a:r>
              <a:rPr lang="en-GB" sz="1200" b="1" dirty="0">
                <a:solidFill>
                  <a:srgbClr val="000000"/>
                </a:solidFill>
              </a:rPr>
              <a:t>Cultural awareness</a:t>
            </a:r>
            <a:endParaRPr lang="en-GB" sz="1200" dirty="0">
              <a:solidFill>
                <a:srgbClr val="000000"/>
              </a:solidFill>
            </a:endParaRPr>
          </a:p>
          <a:p>
            <a:pPr marL="0" indent="0" fontAlgn="base">
              <a:spcBef>
                <a:spcPts val="0"/>
              </a:spcBef>
              <a:spcAft>
                <a:spcPts val="600"/>
              </a:spcAft>
              <a:buNone/>
            </a:pPr>
            <a:r>
              <a:rPr lang="en-GB" sz="1200" b="0" i="0" u="none" strike="noStrike" dirty="0">
                <a:solidFill>
                  <a:srgbClr val="000000"/>
                </a:solidFill>
                <a:effectLst/>
              </a:rPr>
              <a:t>Around the world, practically every religion, country, culture, race, creed, political persuasion, language, colour and ethnic identity is found in Rotary. It is a cross section of the world's citizens from every background. Rotarians become aware of their cultures and learn to love and work with people everywhere. </a:t>
            </a:r>
            <a:endParaRPr lang="en-GB" sz="1200" b="1" i="0" u="none" strike="noStrike" dirty="0">
              <a:solidFill>
                <a:srgbClr val="000000"/>
              </a:solidFill>
              <a:effectLst/>
            </a:endParaRPr>
          </a:p>
          <a:p>
            <a:pPr marL="0" indent="0" fontAlgn="base">
              <a:spcBef>
                <a:spcPts val="0"/>
              </a:spcBef>
              <a:spcAft>
                <a:spcPts val="600"/>
              </a:spcAft>
              <a:buNone/>
            </a:pPr>
            <a:r>
              <a:rPr lang="en-GB" sz="1200" b="1" i="0" u="none" strike="noStrike" dirty="0">
                <a:solidFill>
                  <a:srgbClr val="000000"/>
                </a:solidFill>
                <a:effectLst/>
              </a:rPr>
              <a:t>6. Youth and Family</a:t>
            </a:r>
            <a:endParaRPr lang="en-GB" sz="1200" b="0" i="0" u="none" strike="noStrike" dirty="0">
              <a:solidFill>
                <a:srgbClr val="000000"/>
              </a:solidFill>
              <a:effectLst/>
            </a:endParaRPr>
          </a:p>
          <a:p>
            <a:pPr marL="0" indent="0" fontAlgn="base">
              <a:spcBef>
                <a:spcPts val="0"/>
              </a:spcBef>
              <a:spcAft>
                <a:spcPts val="600"/>
              </a:spcAft>
              <a:buNone/>
            </a:pPr>
            <a:r>
              <a:rPr lang="en-GB" sz="1200" b="0" i="0" u="none" strike="noStrike" dirty="0">
                <a:solidFill>
                  <a:srgbClr val="000000"/>
                </a:solidFill>
                <a:effectLst/>
              </a:rPr>
              <a:t>Rotary sponsors one of the world’s largest youth exchange, educational exchange, and scholarship programs. Rotary clubs provide innovative training opportunities and mentoring for young leaders and family members in a wide range of social and service activities. </a:t>
            </a:r>
          </a:p>
          <a:p>
            <a:pPr marL="0" indent="0" fontAlgn="base">
              <a:spcBef>
                <a:spcPts val="0"/>
              </a:spcBef>
              <a:spcAft>
                <a:spcPts val="600"/>
              </a:spcAft>
              <a:buNone/>
            </a:pPr>
            <a:r>
              <a:rPr lang="en-GB" sz="1200" b="1" i="0" u="none" strike="noStrike" dirty="0">
                <a:solidFill>
                  <a:srgbClr val="000000"/>
                </a:solidFill>
                <a:effectLst/>
              </a:rPr>
              <a:t>7. Leadership Development</a:t>
            </a:r>
            <a:endParaRPr lang="en-GB" sz="1200" b="0" i="0" u="none" strike="noStrike" dirty="0">
              <a:solidFill>
                <a:srgbClr val="000000"/>
              </a:solidFill>
              <a:effectLst/>
            </a:endParaRPr>
          </a:p>
          <a:p>
            <a:pPr marL="0" indent="0" fontAlgn="base">
              <a:spcBef>
                <a:spcPts val="0"/>
              </a:spcBef>
              <a:spcAft>
                <a:spcPts val="600"/>
              </a:spcAft>
              <a:buNone/>
            </a:pPr>
            <a:r>
              <a:rPr lang="en-GB" sz="1200" b="0" i="0" u="none" strike="noStrike" dirty="0">
                <a:solidFill>
                  <a:srgbClr val="000000"/>
                </a:solidFill>
                <a:effectLst/>
              </a:rPr>
              <a:t>Team building, fundraising, public speaking, planning, organisation, and communication are just a sample of the leadership skills that club members can exercise and enhance. Being a Rotary leader provides further experience in learning how to motivate, inspire, and guide others. Members can participate in courses in person and online.</a:t>
            </a:r>
          </a:p>
          <a:p>
            <a:pPr marL="0" indent="0" fontAlgn="base">
              <a:spcBef>
                <a:spcPts val="0"/>
              </a:spcBef>
              <a:spcAft>
                <a:spcPts val="600"/>
              </a:spcAft>
              <a:buNone/>
            </a:pPr>
            <a:r>
              <a:rPr lang="en-GB" sz="1200" b="1" i="0" u="none" strike="noStrike" dirty="0">
                <a:solidFill>
                  <a:srgbClr val="000000"/>
                </a:solidFill>
                <a:effectLst/>
              </a:rPr>
              <a:t>8. Networking </a:t>
            </a:r>
            <a:endParaRPr lang="en-GB" sz="1200" b="0" i="0" u="none" strike="noStrike" dirty="0">
              <a:solidFill>
                <a:srgbClr val="000000"/>
              </a:solidFill>
              <a:effectLst/>
            </a:endParaRPr>
          </a:p>
          <a:p>
            <a:pPr marL="0" indent="0" fontAlgn="base">
              <a:spcBef>
                <a:spcPts val="0"/>
              </a:spcBef>
              <a:spcAft>
                <a:spcPts val="600"/>
              </a:spcAft>
              <a:buNone/>
            </a:pPr>
            <a:r>
              <a:rPr lang="en-GB" sz="1200" b="0" i="0" u="none" strike="noStrike" dirty="0">
                <a:solidFill>
                  <a:srgbClr val="000000"/>
                </a:solidFill>
                <a:effectLst/>
              </a:rPr>
              <a:t>Rotary club members represent a cross-section of the community so will almost certainly find other Rotarians with shared interests, similar jobs, similar experiences. Members come from all walks of life. Rotarians help each other and collectively help others.</a:t>
            </a:r>
          </a:p>
          <a:p>
            <a:pPr marL="0" indent="0" fontAlgn="base">
              <a:spcBef>
                <a:spcPts val="0"/>
              </a:spcBef>
              <a:spcAft>
                <a:spcPts val="600"/>
              </a:spcAft>
              <a:buNone/>
            </a:pPr>
            <a:r>
              <a:rPr lang="en-GB" sz="1200" b="1" i="0" u="none" strike="noStrike" dirty="0">
                <a:solidFill>
                  <a:srgbClr val="000000"/>
                </a:solidFill>
                <a:effectLst/>
              </a:rPr>
              <a:t>9. Entertainment</a:t>
            </a:r>
            <a:endParaRPr lang="en-GB" sz="1200" b="0" i="0" u="none" strike="noStrike" dirty="0">
              <a:solidFill>
                <a:srgbClr val="000000"/>
              </a:solidFill>
              <a:effectLst/>
            </a:endParaRPr>
          </a:p>
          <a:p>
            <a:pPr marL="0" indent="0" fontAlgn="base">
              <a:spcBef>
                <a:spcPts val="0"/>
              </a:spcBef>
              <a:spcAft>
                <a:spcPts val="600"/>
              </a:spcAft>
              <a:buNone/>
            </a:pPr>
            <a:r>
              <a:rPr lang="en-GB" sz="1200" b="0" i="0" u="none" strike="noStrike" dirty="0">
                <a:solidFill>
                  <a:srgbClr val="000000"/>
                </a:solidFill>
                <a:effectLst/>
              </a:rPr>
              <a:t>Rotary is fun, whether that’s getting together on a project or attending an event. Social activities give Rotarians a chance to let loose and have fun. Every Rotary club and district hosts parties and social activities that offer diversions from today’s demanding schedules. Conferences, conventions, assemblies, and social events provide entertainment.</a:t>
            </a:r>
          </a:p>
          <a:p>
            <a:pPr marL="0" indent="0" fontAlgn="base">
              <a:spcBef>
                <a:spcPts val="0"/>
              </a:spcBef>
              <a:spcAft>
                <a:spcPts val="600"/>
              </a:spcAft>
              <a:buNone/>
            </a:pPr>
            <a:r>
              <a:rPr lang="en-GB" sz="1200" b="1" i="0" u="none" strike="noStrike" dirty="0">
                <a:solidFill>
                  <a:srgbClr val="000000"/>
                </a:solidFill>
                <a:effectLst/>
              </a:rPr>
              <a:t>10. Ethical Environment</a:t>
            </a:r>
            <a:endParaRPr lang="en-GB" sz="1200" b="0" i="0" u="none" strike="noStrike" dirty="0">
              <a:solidFill>
                <a:srgbClr val="000000"/>
              </a:solidFill>
              <a:effectLst/>
            </a:endParaRPr>
          </a:p>
          <a:p>
            <a:pPr marL="0" indent="0" fontAlgn="base">
              <a:spcBef>
                <a:spcPts val="0"/>
              </a:spcBef>
              <a:spcAft>
                <a:spcPts val="600"/>
              </a:spcAft>
              <a:buNone/>
            </a:pPr>
            <a:r>
              <a:rPr lang="en-GB" sz="1200" b="0" i="0" u="none" strike="noStrike" dirty="0">
                <a:solidFill>
                  <a:srgbClr val="000000"/>
                </a:solidFill>
                <a:effectLst/>
              </a:rPr>
              <a:t>Encouraging high ethical standards and respect for all has been a hallmark of Rotary from its earliest days. Rotarians abide by The Four-Way Test:</a:t>
            </a:r>
          </a:p>
          <a:p>
            <a:pPr marL="0" indent="0" fontAlgn="base">
              <a:spcBef>
                <a:spcPts val="0"/>
              </a:spcBef>
              <a:spcAft>
                <a:spcPts val="600"/>
              </a:spcAft>
              <a:buNone/>
            </a:pPr>
            <a:r>
              <a:rPr lang="en-GB" sz="1200" b="1" i="0" u="none" strike="noStrike" dirty="0">
                <a:solidFill>
                  <a:srgbClr val="000000"/>
                </a:solidFill>
                <a:effectLst/>
              </a:rPr>
              <a:t>11. The absence of an "Official Creed" </a:t>
            </a:r>
            <a:endParaRPr lang="en-GB" sz="1200" b="0" i="0" u="none" strike="noStrike" dirty="0">
              <a:solidFill>
                <a:srgbClr val="000000"/>
              </a:solidFill>
              <a:effectLst/>
            </a:endParaRPr>
          </a:p>
          <a:p>
            <a:pPr marL="0" indent="0" fontAlgn="base">
              <a:spcBef>
                <a:spcPts val="0"/>
              </a:spcBef>
              <a:spcAft>
                <a:spcPts val="600"/>
              </a:spcAft>
              <a:buNone/>
            </a:pPr>
            <a:r>
              <a:rPr lang="en-GB" sz="1200" b="0" i="0" u="none" strike="noStrike" dirty="0">
                <a:solidFill>
                  <a:srgbClr val="000000"/>
                </a:solidFill>
                <a:effectLst/>
              </a:rPr>
              <a:t>Rotary has no secret handshake, no secret policy, no official creed, no secret meetings or rituals. It is an open society of men and women who simply believe in helping others.</a:t>
            </a:r>
          </a:p>
          <a:p>
            <a:pPr>
              <a:spcBef>
                <a:spcPts val="0"/>
              </a:spcBef>
              <a:spcAft>
                <a:spcPts val="600"/>
              </a:spcAft>
            </a:pPr>
            <a:endParaRPr lang="en-GB" sz="1200" dirty="0"/>
          </a:p>
        </p:txBody>
      </p:sp>
    </p:spTree>
    <p:extLst>
      <p:ext uri="{BB962C8B-B14F-4D97-AF65-F5344CB8AC3E}">
        <p14:creationId xmlns:p14="http://schemas.microsoft.com/office/powerpoint/2010/main" val="80200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04455-BB43-DE60-4899-F052E56B7C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8C1A98-1876-DEC3-76A6-DCD7D4103A1E}"/>
              </a:ext>
            </a:extLst>
          </p:cNvPr>
          <p:cNvSpPr>
            <a:spLocks noGrp="1"/>
          </p:cNvSpPr>
          <p:nvPr>
            <p:ph type="title"/>
          </p:nvPr>
        </p:nvSpPr>
        <p:spPr/>
        <p:txBody>
          <a:bodyPr/>
          <a:lstStyle/>
          <a:p>
            <a:r>
              <a:rPr lang="en-GB" dirty="0"/>
              <a:t>ROTARY Foundation</a:t>
            </a:r>
          </a:p>
        </p:txBody>
      </p:sp>
      <p:sp>
        <p:nvSpPr>
          <p:cNvPr id="3" name="Content Placeholder 2">
            <a:extLst>
              <a:ext uri="{FF2B5EF4-FFF2-40B4-BE49-F238E27FC236}">
                <a16:creationId xmlns:a16="http://schemas.microsoft.com/office/drawing/2014/main" id="{C77538EB-EED2-D31B-DF60-13C9F5B36142}"/>
              </a:ext>
            </a:extLst>
          </p:cNvPr>
          <p:cNvSpPr>
            <a:spLocks noGrp="1"/>
          </p:cNvSpPr>
          <p:nvPr>
            <p:ph idx="1"/>
          </p:nvPr>
        </p:nvSpPr>
        <p:spPr>
          <a:xfrm>
            <a:off x="628650" y="1498912"/>
            <a:ext cx="7886700" cy="4388931"/>
          </a:xfrm>
        </p:spPr>
        <p:txBody>
          <a:bodyPr>
            <a:normAutofit/>
          </a:bodyPr>
          <a:lstStyle/>
          <a:p>
            <a:pPr>
              <a:spcAft>
                <a:spcPts val="300"/>
              </a:spcAft>
            </a:pPr>
            <a:r>
              <a:rPr lang="en-GB" sz="1800" dirty="0"/>
              <a:t>Is our own charity.</a:t>
            </a:r>
          </a:p>
          <a:p>
            <a:pPr>
              <a:spcAft>
                <a:spcPts val="300"/>
              </a:spcAft>
            </a:pPr>
            <a:r>
              <a:rPr lang="en-GB" sz="1800" dirty="0"/>
              <a:t>Since it was founded more than 100 years ago, the Foundation has spent more than $4 billion on life-changing, sustainable projects.</a:t>
            </a:r>
          </a:p>
          <a:p>
            <a:pPr>
              <a:spcAft>
                <a:spcPts val="300"/>
              </a:spcAft>
            </a:pPr>
            <a:r>
              <a:rPr lang="en-GB" sz="1800" dirty="0"/>
              <a:t>The Rotary Foundation is supported solely by contributions from the public, Rotary members and friends of the Foundation.</a:t>
            </a:r>
          </a:p>
          <a:p>
            <a:pPr lvl="1">
              <a:spcAft>
                <a:spcPts val="300"/>
              </a:spcAft>
            </a:pPr>
            <a:r>
              <a:rPr lang="en-GB" sz="1500" dirty="0"/>
              <a:t>Those contributions, gifts and donations are transformed into service projects that change the lives of thousands of people across the world.</a:t>
            </a:r>
          </a:p>
          <a:p>
            <a:pPr>
              <a:spcAft>
                <a:spcPts val="300"/>
              </a:spcAft>
            </a:pPr>
            <a:r>
              <a:rPr lang="en-GB" sz="1800" dirty="0"/>
              <a:t>Rotary Foundation Grants</a:t>
            </a:r>
          </a:p>
          <a:p>
            <a:pPr lvl="1">
              <a:spcAft>
                <a:spcPts val="300"/>
              </a:spcAft>
            </a:pPr>
            <a:r>
              <a:rPr lang="en-GB" sz="1500" dirty="0"/>
              <a:t>Every year, The Rotary Foundation gives hundreds of millions of dollars in grants to Rotary Clubs throughout the world for humanitarian projects, vocational training and scholarships in Rotary’s cause areas.</a:t>
            </a:r>
          </a:p>
          <a:p>
            <a:pPr lvl="1">
              <a:spcAft>
                <a:spcPts val="300"/>
              </a:spcAft>
            </a:pPr>
            <a:r>
              <a:rPr lang="en-GB" sz="1500" dirty="0"/>
              <a:t>Ranging from small-scale, short-term activities to large, international projects, Rotary grants strengthen global partnerships and provide sustainable and measurable benefits to communities.</a:t>
            </a:r>
          </a:p>
        </p:txBody>
      </p:sp>
    </p:spTree>
    <p:extLst>
      <p:ext uri="{BB962C8B-B14F-4D97-AF65-F5344CB8AC3E}">
        <p14:creationId xmlns:p14="http://schemas.microsoft.com/office/powerpoint/2010/main" val="1950934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1B7B8-E070-B070-D52E-F1D58E777B1A}"/>
              </a:ext>
            </a:extLst>
          </p:cNvPr>
          <p:cNvSpPr>
            <a:spLocks noGrp="1"/>
          </p:cNvSpPr>
          <p:nvPr>
            <p:ph type="title"/>
          </p:nvPr>
        </p:nvSpPr>
        <p:spPr/>
        <p:txBody>
          <a:bodyPr>
            <a:normAutofit/>
          </a:bodyPr>
          <a:lstStyle/>
          <a:p>
            <a:r>
              <a:rPr lang="en-GB" sz="3600" dirty="0"/>
              <a:t>Rotary Great Britain and Ireland </a:t>
            </a:r>
            <a:br>
              <a:rPr lang="en-GB" sz="3600" dirty="0"/>
            </a:br>
            <a:r>
              <a:rPr lang="en-GB" sz="3600" dirty="0"/>
              <a:t>(RGBI)</a:t>
            </a:r>
          </a:p>
        </p:txBody>
      </p:sp>
      <p:sp>
        <p:nvSpPr>
          <p:cNvPr id="3" name="Content Placeholder 2">
            <a:extLst>
              <a:ext uri="{FF2B5EF4-FFF2-40B4-BE49-F238E27FC236}">
                <a16:creationId xmlns:a16="http://schemas.microsoft.com/office/drawing/2014/main" id="{7CBBE545-3C61-5A68-925B-2DFFE5B82632}"/>
              </a:ext>
            </a:extLst>
          </p:cNvPr>
          <p:cNvSpPr>
            <a:spLocks noGrp="1"/>
          </p:cNvSpPr>
          <p:nvPr>
            <p:ph idx="1"/>
          </p:nvPr>
        </p:nvSpPr>
        <p:spPr>
          <a:xfrm>
            <a:off x="628650" y="2226469"/>
            <a:ext cx="7886700" cy="746136"/>
          </a:xfrm>
        </p:spPr>
        <p:txBody>
          <a:bodyPr>
            <a:normAutofit fontScale="77500" lnSpcReduction="20000"/>
          </a:bodyPr>
          <a:lstStyle/>
          <a:p>
            <a:r>
              <a:rPr lang="en-GB" dirty="0"/>
              <a:t>22 Districts in RGBI</a:t>
            </a:r>
          </a:p>
          <a:p>
            <a:r>
              <a:rPr lang="en-GB" dirty="0"/>
              <a:t>Grouped into clusters.</a:t>
            </a:r>
          </a:p>
        </p:txBody>
      </p:sp>
      <p:pic>
        <p:nvPicPr>
          <p:cNvPr id="4" name="Picture 3">
            <a:extLst>
              <a:ext uri="{FF2B5EF4-FFF2-40B4-BE49-F238E27FC236}">
                <a16:creationId xmlns:a16="http://schemas.microsoft.com/office/drawing/2014/main" id="{9B4474D6-6BED-7B6D-0C71-D4791BCF614C}"/>
              </a:ext>
            </a:extLst>
          </p:cNvPr>
          <p:cNvPicPr>
            <a:picLocks noChangeAspect="1"/>
          </p:cNvPicPr>
          <p:nvPr/>
        </p:nvPicPr>
        <p:blipFill>
          <a:blip r:embed="rId2"/>
          <a:stretch>
            <a:fillRect/>
          </a:stretch>
        </p:blipFill>
        <p:spPr>
          <a:xfrm>
            <a:off x="3004458" y="2964707"/>
            <a:ext cx="5248179" cy="2762199"/>
          </a:xfrm>
          <a:prstGeom prst="rect">
            <a:avLst/>
          </a:prstGeom>
        </p:spPr>
      </p:pic>
      <p:sp>
        <p:nvSpPr>
          <p:cNvPr id="5" name="TextBox 4">
            <a:extLst>
              <a:ext uri="{FF2B5EF4-FFF2-40B4-BE49-F238E27FC236}">
                <a16:creationId xmlns:a16="http://schemas.microsoft.com/office/drawing/2014/main" id="{C2F47A60-3D5B-7233-CE5D-005AAF9CEC13}"/>
              </a:ext>
            </a:extLst>
          </p:cNvPr>
          <p:cNvSpPr txBox="1"/>
          <p:nvPr/>
        </p:nvSpPr>
        <p:spPr>
          <a:xfrm>
            <a:off x="826682" y="3429000"/>
            <a:ext cx="1979745" cy="2169825"/>
          </a:xfrm>
          <a:prstGeom prst="rect">
            <a:avLst/>
          </a:prstGeom>
          <a:noFill/>
        </p:spPr>
        <p:txBody>
          <a:bodyPr wrap="square" rtlCol="0">
            <a:spAutoFit/>
          </a:bodyPr>
          <a:lstStyle/>
          <a:p>
            <a:r>
              <a:rPr lang="en-GB" sz="1500" dirty="0"/>
              <a:t>We are district number 1040 – Yorkshire and North Lincolnshire</a:t>
            </a:r>
          </a:p>
          <a:p>
            <a:endParaRPr lang="en-GB" sz="1500" dirty="0"/>
          </a:p>
          <a:p>
            <a:endParaRPr lang="en-GB" sz="1500" dirty="0"/>
          </a:p>
          <a:p>
            <a:r>
              <a:rPr lang="en-GB" sz="1500" dirty="0"/>
              <a:t>The Rotary year runs from 1</a:t>
            </a:r>
            <a:r>
              <a:rPr lang="en-GB" sz="1500" baseline="30000" dirty="0"/>
              <a:t>st</a:t>
            </a:r>
            <a:r>
              <a:rPr lang="en-GB" sz="1500" dirty="0"/>
              <a:t> July to 30</a:t>
            </a:r>
            <a:r>
              <a:rPr lang="en-GB" sz="1500" baseline="30000" dirty="0"/>
              <a:t>th</a:t>
            </a:r>
            <a:r>
              <a:rPr lang="en-GB" sz="1500" dirty="0"/>
              <a:t> June</a:t>
            </a:r>
          </a:p>
        </p:txBody>
      </p:sp>
    </p:spTree>
    <p:extLst>
      <p:ext uri="{BB962C8B-B14F-4D97-AF65-F5344CB8AC3E}">
        <p14:creationId xmlns:p14="http://schemas.microsoft.com/office/powerpoint/2010/main" val="9354449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881</TotalTime>
  <Words>2646</Words>
  <Application>Microsoft Office PowerPoint</Application>
  <PresentationFormat>On-screen Show (4:3)</PresentationFormat>
  <Paragraphs>206</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Aptos</vt:lpstr>
      <vt:lpstr>Aptos Display</vt:lpstr>
      <vt:lpstr>Arial</vt:lpstr>
      <vt:lpstr>helvetica-w01-roman</vt:lpstr>
      <vt:lpstr>Office Theme</vt:lpstr>
      <vt:lpstr>Introduction to Rotary</vt:lpstr>
      <vt:lpstr>ROTARY</vt:lpstr>
      <vt:lpstr>ROTARY</vt:lpstr>
      <vt:lpstr>ROTARY</vt:lpstr>
      <vt:lpstr>ROTARY – 7 areas of focus</vt:lpstr>
      <vt:lpstr>Benefits of being a Rotarian (1)</vt:lpstr>
      <vt:lpstr>Benefits of being a Rotarian (2)</vt:lpstr>
      <vt:lpstr>ROTARY Foundation</vt:lpstr>
      <vt:lpstr>Rotary Great Britain and Ireland  (RGBI)</vt:lpstr>
      <vt:lpstr>Key Resources</vt:lpstr>
      <vt:lpstr>Main different types of club models</vt:lpstr>
      <vt:lpstr>Different types of membership</vt:lpstr>
      <vt:lpstr>District 1040</vt:lpstr>
      <vt:lpstr>District 1040</vt:lpstr>
      <vt:lpstr>The Rotary Club of Adventurers www.rcadventurers.org</vt:lpstr>
      <vt:lpstr>Appendices</vt:lpstr>
      <vt:lpstr>Common Rotary Acronyms. A full list can be found  in the Knowledge Library (www.1040knowledge.net)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Susan Rogers</dc:creator>
  <cp:lastModifiedBy>Richard Pennell</cp:lastModifiedBy>
  <cp:revision>10</cp:revision>
  <dcterms:created xsi:type="dcterms:W3CDTF">2025-01-13T09:46:53Z</dcterms:created>
  <dcterms:modified xsi:type="dcterms:W3CDTF">2026-01-25T17:00:05Z</dcterms:modified>
</cp:coreProperties>
</file>